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755" r:id="rId2"/>
  </p:sldMasterIdLst>
  <p:notesMasterIdLst>
    <p:notesMasterId r:id="rId30"/>
  </p:notesMasterIdLst>
  <p:handoutMasterIdLst>
    <p:handoutMasterId r:id="rId31"/>
  </p:handoutMasterIdLst>
  <p:sldIdLst>
    <p:sldId id="675" r:id="rId3"/>
    <p:sldId id="931" r:id="rId4"/>
    <p:sldId id="1597" r:id="rId5"/>
    <p:sldId id="1596" r:id="rId6"/>
    <p:sldId id="1598" r:id="rId7"/>
    <p:sldId id="1595" r:id="rId8"/>
    <p:sldId id="934" r:id="rId9"/>
    <p:sldId id="936" r:id="rId10"/>
    <p:sldId id="935" r:id="rId11"/>
    <p:sldId id="937" r:id="rId12"/>
    <p:sldId id="1093" r:id="rId13"/>
    <p:sldId id="1601" r:id="rId14"/>
    <p:sldId id="1602" r:id="rId15"/>
    <p:sldId id="1390" r:id="rId16"/>
    <p:sldId id="1177" r:id="rId17"/>
    <p:sldId id="1355" r:id="rId18"/>
    <p:sldId id="1362" r:id="rId19"/>
    <p:sldId id="1363" r:id="rId20"/>
    <p:sldId id="1364" r:id="rId21"/>
    <p:sldId id="1365" r:id="rId22"/>
    <p:sldId id="1366" r:id="rId23"/>
    <p:sldId id="1379" r:id="rId24"/>
    <p:sldId id="1573" r:id="rId25"/>
    <p:sldId id="1393" r:id="rId26"/>
    <p:sldId id="1388" r:id="rId27"/>
    <p:sldId id="932" r:id="rId28"/>
    <p:sldId id="1593" r:id="rId29"/>
  </p:sldIdLst>
  <p:sldSz cx="12192000" cy="6858000"/>
  <p:notesSz cx="7099300" cy="10234613"/>
  <p:embeddedFontLst>
    <p:embeddedFont>
      <p:font typeface="Avenir Next LT Pro" panose="020B0504020202020204" pitchFamily="34" charset="0"/>
      <p:regular r:id="rId32"/>
      <p:bold r:id="rId33"/>
      <p:italic r:id="rId34"/>
      <p:boldItalic r:id="rId35"/>
    </p:embeddedFont>
    <p:embeddedFont>
      <p:font typeface="Avenir Next LT Pro Demi" panose="020B0704020202020204" pitchFamily="34" charset="0"/>
      <p:bold r:id="rId36"/>
      <p:boldItalic r:id="rId37"/>
    </p:embeddedFont>
    <p:embeddedFont>
      <p:font typeface="Avenir Next LT Pro Light" panose="020B030402020202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Daytona" panose="020B0604030500040204" pitchFamily="34" charset="0"/>
      <p:regular r:id="rId46"/>
      <p:bold r:id="rId47"/>
      <p:italic r:id="rId48"/>
      <p:boldItalic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9021E4E-8C63-438A-B544-6E7701C1CAB9}">
          <p14:sldIdLst>
            <p14:sldId id="675"/>
            <p14:sldId id="931"/>
            <p14:sldId id="1597"/>
            <p14:sldId id="1596"/>
            <p14:sldId id="1598"/>
            <p14:sldId id="1595"/>
            <p14:sldId id="934"/>
            <p14:sldId id="936"/>
            <p14:sldId id="935"/>
            <p14:sldId id="937"/>
            <p14:sldId id="1093"/>
            <p14:sldId id="1601"/>
            <p14:sldId id="1602"/>
            <p14:sldId id="1390"/>
            <p14:sldId id="1177"/>
            <p14:sldId id="1355"/>
            <p14:sldId id="1362"/>
            <p14:sldId id="1363"/>
            <p14:sldId id="1364"/>
            <p14:sldId id="1365"/>
            <p14:sldId id="1366"/>
            <p14:sldId id="1379"/>
            <p14:sldId id="1573"/>
            <p14:sldId id="1393"/>
            <p14:sldId id="1388"/>
            <p14:sldId id="932"/>
            <p14:sldId id="1593"/>
          </p14:sldIdLst>
        </p14:section>
        <p14:section name="Zusatzfolien" id="{9F2FD401-6BA2-44C7-B9B7-CF2E1976B50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orient="horz" pos="1071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5" orient="horz" pos="2183" userDrawn="1">
          <p15:clr>
            <a:srgbClr val="A4A3A4"/>
          </p15:clr>
        </p15:guide>
        <p15:guide id="9" pos="7242" userDrawn="1">
          <p15:clr>
            <a:srgbClr val="A4A3A4"/>
          </p15:clr>
        </p15:guide>
        <p15:guide id="10" pos="3681" userDrawn="1">
          <p15:clr>
            <a:srgbClr val="A4A3A4"/>
          </p15:clr>
        </p15:guide>
        <p15:guide id="11" pos="3999" userDrawn="1">
          <p15:clr>
            <a:srgbClr val="A4A3A4"/>
          </p15:clr>
        </p15:guide>
        <p15:guide id="12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ie.kunze@htw-dresden.de" initials="s" lastIdx="1" clrIdx="0">
    <p:extLst>
      <p:ext uri="{19B8F6BF-5375-455C-9EA6-DF929625EA0E}">
        <p15:presenceInfo xmlns:p15="http://schemas.microsoft.com/office/powerpoint/2012/main" userId="e56d0871846f927b" providerId="Windows Live"/>
      </p:ext>
    </p:extLst>
  </p:cmAuthor>
  <p:cmAuthor id="2" name="Sebastian Golz" initials="SG" lastIdx="2" clrIdx="1">
    <p:extLst>
      <p:ext uri="{19B8F6BF-5375-455C-9EA6-DF929625EA0E}">
        <p15:presenceInfo xmlns:p15="http://schemas.microsoft.com/office/powerpoint/2012/main" userId="fc1e91a27a8b3c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606"/>
    <a:srgbClr val="8BADDB"/>
    <a:srgbClr val="A1D9F7"/>
    <a:srgbClr val="595B5A"/>
    <a:srgbClr val="D9D9D9"/>
    <a:srgbClr val="BDC1D0"/>
    <a:srgbClr val="00A4D7"/>
    <a:srgbClr val="C3DEBB"/>
    <a:srgbClr val="F4E777"/>
    <a:srgbClr val="D8C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1124" autoAdjust="0"/>
  </p:normalViewPr>
  <p:slideViewPr>
    <p:cSldViewPr snapToGrid="0" showGuides="1">
      <p:cViewPr varScale="1">
        <p:scale>
          <a:sx n="97" d="100"/>
          <a:sy n="97" d="100"/>
        </p:scale>
        <p:origin x="1038" y="84"/>
      </p:cViewPr>
      <p:guideLst>
        <p:guide orient="horz" pos="1298"/>
        <p:guide orient="horz" pos="1071"/>
        <p:guide orient="horz" pos="3974"/>
        <p:guide orient="horz" pos="2183"/>
        <p:guide pos="7242"/>
        <p:guide pos="3681"/>
        <p:guide pos="3999"/>
        <p:guide pos="438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5982" cy="5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t" anchorCtr="0" compatLnSpc="1">
            <a:prstTxWarp prst="textNoShape">
              <a:avLst/>
            </a:prstTxWarp>
          </a:bodyPr>
          <a:lstStyle>
            <a:lvl1pPr defTabSz="975791">
              <a:defRPr sz="1200"/>
            </a:lvl1pPr>
          </a:lstStyle>
          <a:p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319" y="1"/>
            <a:ext cx="3075982" cy="5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t" anchorCtr="0" compatLnSpc="1">
            <a:prstTxWarp prst="textNoShape">
              <a:avLst/>
            </a:prstTxWarp>
          </a:bodyPr>
          <a:lstStyle>
            <a:lvl1pPr algn="r" defTabSz="975791">
              <a:defRPr sz="1200"/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052"/>
            <a:ext cx="3075982" cy="51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b" anchorCtr="0" compatLnSpc="1">
            <a:prstTxWarp prst="textNoShape">
              <a:avLst/>
            </a:prstTxWarp>
          </a:bodyPr>
          <a:lstStyle>
            <a:lvl1pPr defTabSz="975791">
              <a:defRPr sz="1200"/>
            </a:lvl1pPr>
          </a:lstStyle>
          <a:p>
            <a:endParaRPr lang="de-DE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319" y="9723052"/>
            <a:ext cx="3075982" cy="51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b" anchorCtr="0" compatLnSpc="1">
            <a:prstTxWarp prst="textNoShape">
              <a:avLst/>
            </a:prstTxWarp>
          </a:bodyPr>
          <a:lstStyle>
            <a:lvl1pPr algn="r" defTabSz="975791">
              <a:defRPr sz="1200"/>
            </a:lvl1pPr>
          </a:lstStyle>
          <a:p>
            <a:fld id="{FD760A10-92D6-E64E-83D4-602FD2599EA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506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5982" cy="5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t" anchorCtr="0" compatLnSpc="1">
            <a:prstTxWarp prst="textNoShape">
              <a:avLst/>
            </a:prstTxWarp>
          </a:bodyPr>
          <a:lstStyle>
            <a:lvl1pPr defTabSz="975791">
              <a:defRPr sz="1200"/>
            </a:lvl1pPr>
          </a:lstStyle>
          <a:p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319" y="1"/>
            <a:ext cx="3075982" cy="5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t" anchorCtr="0" compatLnSpc="1">
            <a:prstTxWarp prst="textNoShape">
              <a:avLst/>
            </a:prstTxWarp>
          </a:bodyPr>
          <a:lstStyle>
            <a:lvl1pPr algn="r" defTabSz="975791">
              <a:defRPr sz="1200"/>
            </a:lvl1pPr>
          </a:lstStyle>
          <a:p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338" y="4860682"/>
            <a:ext cx="5204625" cy="460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Textformatierung des Masters zu bearbeiten.</a:t>
            </a:r>
          </a:p>
          <a:p>
            <a:pPr lvl="0"/>
            <a:r>
              <a:rPr lang="de-DE"/>
              <a:t>Zweite Ebene</a:t>
            </a:r>
          </a:p>
          <a:p>
            <a:pPr lvl="0"/>
            <a:r>
              <a:rPr lang="de-DE"/>
              <a:t>Dritte Ebene</a:t>
            </a:r>
          </a:p>
          <a:p>
            <a:pPr lvl="0"/>
            <a:r>
              <a:rPr lang="de-DE"/>
              <a:t>Vierte Ebene</a:t>
            </a:r>
          </a:p>
          <a:p>
            <a:pPr lvl="0"/>
            <a:r>
              <a:rPr 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052"/>
            <a:ext cx="3075982" cy="51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b" anchorCtr="0" compatLnSpc="1">
            <a:prstTxWarp prst="textNoShape">
              <a:avLst/>
            </a:prstTxWarp>
          </a:bodyPr>
          <a:lstStyle>
            <a:lvl1pPr defTabSz="975791">
              <a:defRPr sz="1200"/>
            </a:lvl1pPr>
          </a:lstStyle>
          <a:p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319" y="9723052"/>
            <a:ext cx="3075982" cy="51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31" tIns="48816" rIns="97631" bIns="48816" numCol="1" anchor="b" anchorCtr="0" compatLnSpc="1">
            <a:prstTxWarp prst="textNoShape">
              <a:avLst/>
            </a:prstTxWarp>
          </a:bodyPr>
          <a:lstStyle>
            <a:lvl1pPr algn="r" defTabSz="975791">
              <a:defRPr sz="1200"/>
            </a:lvl1pPr>
          </a:lstStyle>
          <a:p>
            <a:fld id="{AB9EDB5D-BD4B-C740-8F6C-B28044BEA9E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213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9613" y="4722710"/>
            <a:ext cx="5386387" cy="447500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13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9613" y="4722710"/>
            <a:ext cx="5386387" cy="447500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382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9613" y="4722710"/>
            <a:ext cx="5386387" cy="447500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99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Selbstwirksamkeit: Möglichkeit und Wirksamkeit des eigenen vorsorgenden Handelns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3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14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529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98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39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9613" y="4722710"/>
            <a:ext cx="5386387" cy="447500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28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9613" y="4722710"/>
            <a:ext cx="5386387" cy="447500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80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9613" y="4722710"/>
            <a:ext cx="5386387" cy="447500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DB5D-BD4B-C740-8F6C-B28044BEA9E4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35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C55F94A4-5CC5-42E4-BAA6-B65B8B3CC0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32793" y="6588004"/>
            <a:ext cx="53576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000" dirty="0">
                <a:latin typeface="Avenir Next LT Pro" panose="020B0504020202020204" pitchFamily="34" charset="0"/>
              </a:rPr>
              <a:t>Hochwasserrisikomanagement im Elbegebiet</a:t>
            </a:r>
          </a:p>
        </p:txBody>
      </p:sp>
      <p:cxnSp>
        <p:nvCxnSpPr>
          <p:cNvPr id="3" name="Gerade Verbindung 28">
            <a:extLst>
              <a:ext uri="{FF2B5EF4-FFF2-40B4-BE49-F238E27FC236}">
                <a16:creationId xmlns:a16="http://schemas.microsoft.com/office/drawing/2014/main" id="{10F8C875-C8CE-484B-8BC7-F8A5B9F84CB7}"/>
              </a:ext>
            </a:extLst>
          </p:cNvPr>
          <p:cNvCxnSpPr/>
          <p:nvPr userDrawn="1"/>
        </p:nvCxnSpPr>
        <p:spPr bwMode="auto">
          <a:xfrm>
            <a:off x="0" y="6576871"/>
            <a:ext cx="12192000" cy="16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Gerade Verbindung 38">
            <a:extLst>
              <a:ext uri="{FF2B5EF4-FFF2-40B4-BE49-F238E27FC236}">
                <a16:creationId xmlns:a16="http://schemas.microsoft.com/office/drawing/2014/main" id="{1E568D7C-F235-4545-93DA-931C816AD414}"/>
              </a:ext>
            </a:extLst>
          </p:cNvPr>
          <p:cNvCxnSpPr/>
          <p:nvPr userDrawn="1"/>
        </p:nvCxnSpPr>
        <p:spPr bwMode="auto">
          <a:xfrm rot="5400000">
            <a:off x="8653849" y="6717789"/>
            <a:ext cx="288000" cy="21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Gerade Verbindung 39">
            <a:extLst>
              <a:ext uri="{FF2B5EF4-FFF2-40B4-BE49-F238E27FC236}">
                <a16:creationId xmlns:a16="http://schemas.microsoft.com/office/drawing/2014/main" id="{F46DBEB0-B9F1-432F-B1DA-9ABD18FCC6D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34910" y="6576932"/>
            <a:ext cx="0" cy="28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Gerade Verbindung 12">
            <a:extLst>
              <a:ext uri="{FF2B5EF4-FFF2-40B4-BE49-F238E27FC236}">
                <a16:creationId xmlns:a16="http://schemas.microsoft.com/office/drawing/2014/main" id="{46879197-0715-48E4-B4B9-6B525BEBE2BC}"/>
              </a:ext>
            </a:extLst>
          </p:cNvPr>
          <p:cNvCxnSpPr/>
          <p:nvPr userDrawn="1"/>
        </p:nvCxnSpPr>
        <p:spPr bwMode="auto">
          <a:xfrm rot="5400000">
            <a:off x="9958346" y="6719877"/>
            <a:ext cx="288000" cy="21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 Box 24">
            <a:extLst>
              <a:ext uri="{FF2B5EF4-FFF2-40B4-BE49-F238E27FC236}">
                <a16:creationId xmlns:a16="http://schemas.microsoft.com/office/drawing/2014/main" id="{03FB1944-3290-4E64-A708-C8EF802EA6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07638" y="6588004"/>
            <a:ext cx="13848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r"/>
            <a:r>
              <a:rPr lang="de-DE" sz="1000" dirty="0">
                <a:latin typeface="Avenir Next LT Pro" panose="020B0504020202020204" pitchFamily="34" charset="0"/>
              </a:rPr>
              <a:t>9. Juni 2023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A0F7149-60C6-4021-B67C-8607B22D3D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5326" y="6588004"/>
            <a:ext cx="2741701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l"/>
            <a:r>
              <a:rPr lang="de-DE" sz="1000" dirty="0">
                <a:latin typeface="Avenir Next LT Pro" panose="020B0504020202020204" pitchFamily="34" charset="0"/>
              </a:rPr>
              <a:t>Dr. Gabriele Stich / Dr.-Ing. Sebastian Golz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5AD5385-452C-2E02-3CAE-8B608FA954F2}"/>
              </a:ext>
            </a:extLst>
          </p:cNvPr>
          <p:cNvSpPr txBox="1"/>
          <p:nvPr userDrawn="1"/>
        </p:nvSpPr>
        <p:spPr>
          <a:xfrm>
            <a:off x="8790440" y="6588004"/>
            <a:ext cx="1310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75EB924-CD53-4E58-B631-D54AD27065AE}" type="slidenum">
              <a:rPr lang="de-DE" sz="1000" smtClean="0">
                <a:latin typeface="Avenir Next LT Pro" panose="020B0504020202020204" pitchFamily="34" charset="0"/>
              </a:rPr>
              <a:pPr algn="ctr"/>
              <a:t>‹Nr.›</a:t>
            </a:fld>
            <a:endParaRPr lang="de-DE" sz="1000" dirty="0"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2" userDrawn="1">
          <p15:clr>
            <a:srgbClr val="FBAE40"/>
          </p15:clr>
        </p15:guide>
        <p15:guide id="2" pos="554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76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160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004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21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735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1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598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414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107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02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491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272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628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718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888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400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6747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931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134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96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82355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302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1864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576000" y="1052736"/>
            <a:ext cx="10992608" cy="525658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576001" y="180000"/>
            <a:ext cx="7872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43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576000" y="1052736"/>
            <a:ext cx="10992608" cy="525658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576001" y="180000"/>
            <a:ext cx="7872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82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576000" y="1052736"/>
            <a:ext cx="10992608" cy="525658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576001" y="180000"/>
            <a:ext cx="7872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6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576000" y="1052736"/>
            <a:ext cx="10992608" cy="525658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576001" y="180000"/>
            <a:ext cx="7872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82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576000" y="1052736"/>
            <a:ext cx="10992608" cy="525658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576001" y="180000"/>
            <a:ext cx="7872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40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576000" y="1052736"/>
            <a:ext cx="10992608" cy="525658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576001" y="180000"/>
            <a:ext cx="7872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18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9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3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9261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89786" y="1600206"/>
            <a:ext cx="539261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4564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0812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520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394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801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207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593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795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785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962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00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116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549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605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770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091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191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272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409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808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181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45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4245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4E60AA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928802"/>
            <a:ext cx="10363200" cy="3557598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3819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341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340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39473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3959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43974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2170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2751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2279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914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67885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9446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D177E-F8E5-49E6-A7CA-4F8D06C48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BBA7E8-747D-4132-9080-E6CDB3A35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11FDB5-9C87-4C02-856A-C2A51FF9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086D15-588F-440A-8D6D-B7A28444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983AE8-0092-43B3-A7D7-DF9ED8ED4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122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42142-CBE4-4A01-BFF4-E901F1B6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2028EC-6A5C-41D3-BF73-972459625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9387D9-CBDE-4B6F-9280-DC80C0F93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A29C1C-88C1-44F6-A93C-70FD9BC3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BD05B9-6D95-40EB-9893-36B15EF0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005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0D5A2-8847-4F2B-BAAF-32E65B26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FEE0AF-A329-42BA-B233-8594A8CE6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D895E7-3110-49C7-9EB4-7D14D580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0B2493-87EF-462D-9A59-1389F35F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F041F4-7FEC-41AC-AA11-A12759E0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8294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DC2C3-7F01-440C-BB4B-51179A57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FB88BE-4EE5-47DF-BBE8-F7211EB81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4E9A2A-0903-4303-AE20-E3B0BC36C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DB6BC2-3589-43A1-BA25-17D7D75D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9B58B8-960E-4FC7-913C-97199F22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3FA01A-2E2C-4D78-84BB-2D368E09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319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B6125-E48B-4789-AC3D-88927193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DAC9FF-670F-4971-A8C4-FAE1A07DE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ACF2CA-8BA6-46D1-A485-AE7BC20F9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980DDE0-56DB-48EB-939B-5D366A5E5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57C84E0-B5E3-4803-B748-72B2BDC4E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F268A34-AF89-40DB-8E82-9BC0EF42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7530144-215D-42D0-BFE5-D7D1E5FC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5D55369-5839-4A25-927F-5992BED1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336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886F6-DA25-4064-BBBC-89800153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10FFFD-BC9B-42D8-B2CB-978A7E40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9AD470-C58D-4A3B-AF39-A0E8D370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81F011-E804-44A7-868B-18DC976E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108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85A8F7F-A554-4754-8437-7CC80A20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7C2E011-9AAD-4A72-935F-24CB9899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5F76B4-E3C3-407E-ACD5-04F0C49CB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3198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668DD-2037-42CF-9B02-91F16082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E29BDE-76DA-448C-A803-8C17F4EBD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43C841-6A4B-4040-824A-14E56269A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66B5EB-42B9-46A2-B46F-A4DF7862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D3EBD5-59C6-4036-A74D-FE3DB531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2D99FE-FDC1-425B-BFA3-50E79001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562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002A8-5034-4C30-8164-565D26959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CFFA06D-74C8-4141-ABEE-6C43F6EEA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3F8CB0-759E-4912-8E73-394AB0947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050934-0A9B-493B-8272-415A2DFC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6D339F-7C1F-4358-85EA-25DA7736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ACD4B-F9D0-420C-A028-800C82BB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91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531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DE950-5EF6-484E-8681-E39C3C36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6F6BC7-E729-4004-89FD-C5ABA6D78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F08426-5ACF-40DF-B131-DAA782CD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B4A087-092A-4BA1-AE31-DBD3E09A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7CD2E-8AAD-4940-BC8B-32692996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80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D9811F8-0002-448B-A3D0-E06876B1A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1057A4-9022-49E9-8CCC-ADC9467FC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5EEBC7-2BE6-49EB-B223-192D5729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E140D9-C58C-4EA6-BAD2-72B3DD9BF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4750C7-740C-4FB7-8EE1-49E23DAB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10928-3F7D-4BB3-87EE-2B281CC8C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841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C55F94A4-5CC5-42E4-BAA6-B65B8B3CC0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32793" y="6588004"/>
            <a:ext cx="5357647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000" dirty="0"/>
              <a:t>Starkregeneinwirkungen auf Gebäude.</a:t>
            </a:r>
          </a:p>
        </p:txBody>
      </p:sp>
      <p:cxnSp>
        <p:nvCxnSpPr>
          <p:cNvPr id="3" name="Gerade Verbindung 28">
            <a:extLst>
              <a:ext uri="{FF2B5EF4-FFF2-40B4-BE49-F238E27FC236}">
                <a16:creationId xmlns:a16="http://schemas.microsoft.com/office/drawing/2014/main" id="{10F8C875-C8CE-484B-8BC7-F8A5B9F84CB7}"/>
              </a:ext>
            </a:extLst>
          </p:cNvPr>
          <p:cNvCxnSpPr/>
          <p:nvPr userDrawn="1"/>
        </p:nvCxnSpPr>
        <p:spPr bwMode="auto">
          <a:xfrm>
            <a:off x="0" y="6576871"/>
            <a:ext cx="12192000" cy="16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Gerade Verbindung 38">
            <a:extLst>
              <a:ext uri="{FF2B5EF4-FFF2-40B4-BE49-F238E27FC236}">
                <a16:creationId xmlns:a16="http://schemas.microsoft.com/office/drawing/2014/main" id="{1E568D7C-F235-4545-93DA-931C816AD414}"/>
              </a:ext>
            </a:extLst>
          </p:cNvPr>
          <p:cNvCxnSpPr/>
          <p:nvPr userDrawn="1"/>
        </p:nvCxnSpPr>
        <p:spPr bwMode="auto">
          <a:xfrm rot="5400000">
            <a:off x="8653849" y="6717789"/>
            <a:ext cx="288000" cy="21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Gerade Verbindung 39">
            <a:extLst>
              <a:ext uri="{FF2B5EF4-FFF2-40B4-BE49-F238E27FC236}">
                <a16:creationId xmlns:a16="http://schemas.microsoft.com/office/drawing/2014/main" id="{F46DBEB0-B9F1-432F-B1DA-9ABD18FCC6D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34910" y="6576932"/>
            <a:ext cx="0" cy="28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Gerade Verbindung 12">
            <a:extLst>
              <a:ext uri="{FF2B5EF4-FFF2-40B4-BE49-F238E27FC236}">
                <a16:creationId xmlns:a16="http://schemas.microsoft.com/office/drawing/2014/main" id="{46879197-0715-48E4-B4B9-6B525BEBE2BC}"/>
              </a:ext>
            </a:extLst>
          </p:cNvPr>
          <p:cNvCxnSpPr/>
          <p:nvPr userDrawn="1"/>
        </p:nvCxnSpPr>
        <p:spPr bwMode="auto">
          <a:xfrm rot="5400000">
            <a:off x="9958346" y="6719877"/>
            <a:ext cx="288000" cy="21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 Box 24">
            <a:extLst>
              <a:ext uri="{FF2B5EF4-FFF2-40B4-BE49-F238E27FC236}">
                <a16:creationId xmlns:a16="http://schemas.microsoft.com/office/drawing/2014/main" id="{03FB1944-3290-4E64-A708-C8EF802EA6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07638" y="6588004"/>
            <a:ext cx="1384802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r"/>
            <a:r>
              <a:rPr lang="de-DE" sz="1000" dirty="0"/>
              <a:t>3. November 2020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934C3BAA-EF1C-4822-B149-6901A59FA3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96338" y="6588005"/>
            <a:ext cx="13049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ctr"/>
            <a:fld id="{4C790DD4-CCC4-1747-B78A-F5A5F626767F}" type="slidenum">
              <a:rPr lang="de-DE" sz="1000" smtClean="0"/>
              <a:pPr algn="ctr"/>
              <a:t>‹Nr.›</a:t>
            </a:fld>
            <a:endParaRPr lang="de-DE" sz="1000" dirty="0"/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A0F7149-60C6-4021-B67C-8607B22D3D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5326" y="6588004"/>
            <a:ext cx="2741701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l"/>
            <a:r>
              <a:rPr lang="de-DE" sz="1000" dirty="0"/>
              <a:t>Dr.-Ing. Sebastian Golz</a:t>
            </a:r>
          </a:p>
        </p:txBody>
      </p:sp>
    </p:spTree>
    <p:extLst>
      <p:ext uri="{BB962C8B-B14F-4D97-AF65-F5344CB8AC3E}">
        <p14:creationId xmlns:p14="http://schemas.microsoft.com/office/powerpoint/2010/main" val="340885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2">
          <p15:clr>
            <a:srgbClr val="FBAE40"/>
          </p15:clr>
        </p15:guide>
        <p15:guide id="2" pos="554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9708" y="1052736"/>
            <a:ext cx="10878900" cy="52565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49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-1320796" y="10668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/>
          </a:p>
        </p:txBody>
      </p:sp>
      <p:cxnSp>
        <p:nvCxnSpPr>
          <p:cNvPr id="17" name="Gerade Verbindung 16"/>
          <p:cNvCxnSpPr>
            <a:cxnSpLocks/>
          </p:cNvCxnSpPr>
          <p:nvPr userDrawn="1"/>
        </p:nvCxnSpPr>
        <p:spPr bwMode="auto">
          <a:xfrm>
            <a:off x="689708" y="678545"/>
            <a:ext cx="108069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C660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DB479BC-2090-4D30-9F5C-D73AE0719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2CB4A-373F-4B55-B5F5-3E5BD3799FED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 descr="Ein Bild, das Logo enthält.&#10;&#10;Automatisch generierte Beschreibung">
            <a:extLst>
              <a:ext uri="{FF2B5EF4-FFF2-40B4-BE49-F238E27FC236}">
                <a16:creationId xmlns:a16="http://schemas.microsoft.com/office/drawing/2014/main" id="{77E840A7-447E-E5B8-AAA5-B1F98D4E1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179163"/>
            <a:ext cx="1579790" cy="466726"/>
          </a:xfrm>
          <a:prstGeom prst="rect">
            <a:avLst/>
          </a:prstGeom>
        </p:spPr>
      </p:pic>
      <p:pic>
        <p:nvPicPr>
          <p:cNvPr id="9" name="Grafik 8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A3B587D8-AAB0-9679-7636-C97CA74AC22C}"/>
              </a:ext>
            </a:extLst>
          </p:cNvPr>
          <p:cNvPicPr>
            <a:picLocks noChangeAspect="1"/>
          </p:cNvPicPr>
          <p:nvPr userDrawn="1"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5" y="196526"/>
            <a:ext cx="433928" cy="432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01336D-1BC2-B4BC-46B1-A37786BBA4CE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152" y="196526"/>
            <a:ext cx="1295999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707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3" r:id="rId15"/>
    <p:sldLayoutId id="2147483736" r:id="rId16"/>
    <p:sldLayoutId id="2147483737" r:id="rId17"/>
    <p:sldLayoutId id="2147483738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  <p:sldLayoutId id="2147483793" r:id="rId48"/>
    <p:sldLayoutId id="2147483794" r:id="rId49"/>
    <p:sldLayoutId id="2147483796" r:id="rId50"/>
    <p:sldLayoutId id="2147483797" r:id="rId51"/>
    <p:sldLayoutId id="2147483798" r:id="rId52"/>
    <p:sldLayoutId id="2147483799" r:id="rId53"/>
    <p:sldLayoutId id="2147483800" r:id="rId54"/>
    <p:sldLayoutId id="2147483801" r:id="rId55"/>
    <p:sldLayoutId id="2147483802" r:id="rId56"/>
    <p:sldLayoutId id="2147483803" r:id="rId57"/>
    <p:sldLayoutId id="2147483804" r:id="rId58"/>
    <p:sldLayoutId id="2147483805" r:id="rId59"/>
    <p:sldLayoutId id="2147483806" r:id="rId60"/>
    <p:sldLayoutId id="2147483808" r:id="rId61"/>
    <p:sldLayoutId id="2147483809" r:id="rId62"/>
    <p:sldLayoutId id="2147483810" r:id="rId63"/>
    <p:sldLayoutId id="2147483811" r:id="rId64"/>
    <p:sldLayoutId id="2147483816" r:id="rId65"/>
    <p:sldLayoutId id="2147483817" r:id="rId66"/>
    <p:sldLayoutId id="2147483818" r:id="rId67"/>
    <p:sldLayoutId id="2147483819" r:id="rId68"/>
    <p:sldLayoutId id="2147483820" r:id="rId69"/>
    <p:sldLayoutId id="2147483821" r:id="rId7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24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46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6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92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342916" indent="-342916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ヒラギノ角ゴ Pro W3" charset="-128"/>
        </a:defRPr>
      </a:lvl2pPr>
      <a:lvl3pPr marL="1143057" indent="-228612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ヒラギノ角ゴ Pro W3" charset="-128"/>
        </a:defRPr>
      </a:lvl3pPr>
      <a:lvl4pPr marL="1600280" indent="-228612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ヒラギノ角ゴ Pro W3" charset="-128"/>
        </a:defRPr>
      </a:lvl4pPr>
      <a:lvl5pPr marL="2057504" indent="-228612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ヒラギノ角ゴ Pro W3" charset="-128"/>
        </a:defRPr>
      </a:lvl5pPr>
      <a:lvl6pPr marL="2514726" indent="-228612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ヒラギノ角ゴ Pro W3" charset="-128"/>
        </a:defRPr>
      </a:lvl6pPr>
      <a:lvl7pPr marL="2971949" indent="-228612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ヒラギノ角ゴ Pro W3" charset="-128"/>
        </a:defRPr>
      </a:lvl7pPr>
      <a:lvl8pPr marL="3429172" indent="-228612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ヒラギノ角ゴ Pro W3" charset="-128"/>
        </a:defRPr>
      </a:lvl8pPr>
      <a:lvl9pPr marL="3886394" indent="-228612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2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2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.sachsen.de/umwelt/infosysteme/ida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oekobaudat.de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hyperlink" Target="mailto:sebastian.golz@htw-dresden.de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6A50E8C-2E3C-4D3C-9123-DA5649BF0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E8EFC57-99D1-48A8-BC24-B301C8883D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lIns="180000" tIns="0" rIns="180000" bIns="0" anchor="ctr">
            <a:noAutofit/>
          </a:bodyPr>
          <a:lstStyle/>
          <a:p>
            <a:pPr>
              <a:lnSpc>
                <a:spcPct val="135000"/>
              </a:lnSpc>
              <a:spcAft>
                <a:spcPts val="1000"/>
              </a:spcAft>
            </a:pPr>
            <a:endParaRPr lang="de-DE" sz="14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A35E490-02A1-4CA4-8A8E-F7DD48060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827" y="3070171"/>
            <a:ext cx="10802849" cy="74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DE" altLang="de-DE" sz="32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Stärkung der Hochwassereigenvorsorge in Sachsen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D8A7A50-2395-466C-A3F9-A7EFBDB39397}"/>
              </a:ext>
            </a:extLst>
          </p:cNvPr>
          <p:cNvSpPr txBox="1"/>
          <p:nvPr/>
        </p:nvSpPr>
        <p:spPr>
          <a:xfrm>
            <a:off x="695324" y="5699959"/>
            <a:ext cx="9372907" cy="60997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0"/>
              </a:spcAft>
            </a:pPr>
            <a:r>
              <a:rPr lang="de-DE" altLang="de-DE" sz="14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Hochwasserrisikomanagement im Elbegebiet – Erfahrungen und Ausblick</a:t>
            </a:r>
          </a:p>
          <a:p>
            <a:pPr eaLnBrk="1" hangingPunct="1">
              <a:lnSpc>
                <a:spcPct val="150000"/>
              </a:lnSpc>
              <a:spcAft>
                <a:spcPts val="0"/>
              </a:spcAft>
            </a:pPr>
            <a:r>
              <a:rPr lang="de-DE" altLang="de-DE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Magdeburg, 8.-9. Juni 2023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A7E21A5-06A3-23B7-79AD-0B4EA9644179}"/>
              </a:ext>
            </a:extLst>
          </p:cNvPr>
          <p:cNvSpPr txBox="1"/>
          <p:nvPr/>
        </p:nvSpPr>
        <p:spPr>
          <a:xfrm>
            <a:off x="6478002" y="4288242"/>
            <a:ext cx="5546357" cy="10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Dr.-Ing. Sebastian Golz</a:t>
            </a:r>
            <a:b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Institut »Bauen im Klimawandel«</a:t>
            </a:r>
            <a:b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Hochschule für Technik und Wirtschaft Dresden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FB4E87-9526-63DD-D361-1F46C98D6BED}"/>
              </a:ext>
            </a:extLst>
          </p:cNvPr>
          <p:cNvSpPr txBox="1"/>
          <p:nvPr/>
        </p:nvSpPr>
        <p:spPr>
          <a:xfrm>
            <a:off x="693827" y="4288242"/>
            <a:ext cx="6756650" cy="102547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Dr. Gabriele Stich</a:t>
            </a:r>
            <a:b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Kompetenzzentrum Hochwassereigenvorsorge Sachsen</a:t>
            </a:r>
            <a:b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Bildungs- und Demonstrationszentrum Dezentrale Infrastruktur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1890766-2213-81A8-14BF-CAE773E9AC04}"/>
              </a:ext>
            </a:extLst>
          </p:cNvPr>
          <p:cNvSpPr txBox="1"/>
          <p:nvPr/>
        </p:nvSpPr>
        <p:spPr>
          <a:xfrm>
            <a:off x="10474794" y="6373234"/>
            <a:ext cx="1549565" cy="37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de-DE" sz="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Hochwasser der Elbe 05.06.2013, Meißen</a:t>
            </a:r>
          </a:p>
        </p:txBody>
      </p:sp>
    </p:spTree>
    <p:extLst>
      <p:ext uri="{BB962C8B-B14F-4D97-AF65-F5344CB8AC3E}">
        <p14:creationId xmlns:p14="http://schemas.microsoft.com/office/powerpoint/2010/main" val="226001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CEFD44AE-1D91-EB3D-92A5-6D794204A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52392"/>
              </p:ext>
            </p:extLst>
          </p:nvPr>
        </p:nvGraphicFramePr>
        <p:xfrm>
          <a:off x="6348413" y="1700213"/>
          <a:ext cx="5148262" cy="4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650">
                  <a:extLst>
                    <a:ext uri="{9D8B030D-6E8A-4147-A177-3AD203B41FA5}">
                      <a16:colId xmlns:a16="http://schemas.microsoft.com/office/drawing/2014/main" val="3698700565"/>
                    </a:ext>
                  </a:extLst>
                </a:gridCol>
                <a:gridCol w="1354806">
                  <a:extLst>
                    <a:ext uri="{9D8B030D-6E8A-4147-A177-3AD203B41FA5}">
                      <a16:colId xmlns:a16="http://schemas.microsoft.com/office/drawing/2014/main" val="2476165400"/>
                    </a:ext>
                  </a:extLst>
                </a:gridCol>
                <a:gridCol w="1354806">
                  <a:extLst>
                    <a:ext uri="{9D8B030D-6E8A-4147-A177-3AD203B41FA5}">
                      <a16:colId xmlns:a16="http://schemas.microsoft.com/office/drawing/2014/main" val="1703975747"/>
                    </a:ext>
                  </a:extLst>
                </a:gridCol>
              </a:tblGrid>
              <a:tr h="921702">
                <a:tc>
                  <a:txBody>
                    <a:bodyPr/>
                    <a:lstStyle/>
                    <a:p>
                      <a:pPr algn="l"/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Kriterien</a:t>
                      </a:r>
                    </a:p>
                  </a:txBody>
                  <a:tcPr anchor="ctr">
                    <a:solidFill>
                      <a:srgbClr val="8BA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Gutachten</a:t>
                      </a:r>
                    </a:p>
                  </a:txBody>
                  <a:tcPr anchor="ctr">
                    <a:solidFill>
                      <a:srgbClr val="8BA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Investive Maßnahmen</a:t>
                      </a:r>
                    </a:p>
                  </a:txBody>
                  <a:tcPr anchor="ctr">
                    <a:solidFill>
                      <a:srgbClr val="8BA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786226"/>
                  </a:ext>
                </a:extLst>
              </a:tr>
              <a:tr h="921702">
                <a:tc>
                  <a:txBody>
                    <a:bodyPr/>
                    <a:lstStyle/>
                    <a:p>
                      <a:pPr marL="36000" algn="l" rtl="0" eaLnBrk="0" fontAlgn="base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Fördersatz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cap="small" spc="7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80 %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cap="small" spc="7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50 %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854990"/>
                  </a:ext>
                </a:extLst>
              </a:tr>
              <a:tr h="921702">
                <a:tc>
                  <a:txBody>
                    <a:bodyPr/>
                    <a:lstStyle/>
                    <a:p>
                      <a:pPr marL="36000" algn="l" rtl="0" eaLnBrk="0" fontAlgn="base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Mindestzuwendung</a:t>
                      </a:r>
                      <a:br>
                        <a:rPr lang="de-DE" sz="1400" kern="12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 Gebäude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cap="small" spc="7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500 €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cap="small" spc="7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1.500 €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404373"/>
                  </a:ext>
                </a:extLst>
              </a:tr>
              <a:tr h="921702">
                <a:tc>
                  <a:txBody>
                    <a:bodyPr/>
                    <a:lstStyle/>
                    <a:p>
                      <a:pPr marL="36000" algn="l" rtl="0" eaLnBrk="0" fontAlgn="base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Entspricht Ausgaben mindestens in Höhe von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cap="small" spc="7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625 €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cap="small" spc="7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3.000 €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208853"/>
                  </a:ext>
                </a:extLst>
              </a:tr>
              <a:tr h="921702">
                <a:tc>
                  <a:txBody>
                    <a:bodyPr/>
                    <a:lstStyle/>
                    <a:p>
                      <a:pPr marL="36000" algn="l" rtl="0" eaLnBrk="0" fontAlgn="base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Maximaler Förderbeitrag</a:t>
                      </a:r>
                      <a:br>
                        <a:rPr lang="de-DE" sz="1400" kern="12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 Gebäude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cap="small" spc="7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1.200 €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cap="small" spc="7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20.000 €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14284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F9327B21-8E36-89FC-8EC4-DAD6784A082C}"/>
              </a:ext>
            </a:extLst>
          </p:cNvPr>
          <p:cNvSpPr/>
          <p:nvPr/>
        </p:nvSpPr>
        <p:spPr bwMode="auto">
          <a:xfrm>
            <a:off x="701999" y="1700213"/>
            <a:ext cx="5508000" cy="4608000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45720" numCol="1" rtlCol="0" anchor="ctr" anchorCtr="0" compatLnSpc="1">
            <a:prstTxWarp prst="textNoShape">
              <a:avLst/>
            </a:prstTxWarp>
          </a:bodyPr>
          <a:lstStyle/>
          <a:p>
            <a:pPr marL="269875">
              <a:lnSpc>
                <a:spcPct val="120000"/>
              </a:lnSpc>
              <a:spcAft>
                <a:spcPts val="1200"/>
              </a:spcAft>
              <a:tabLst>
                <a:tab pos="715963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Nichtinvestive Maßnahmen </a:t>
            </a: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(Gutachtenerstellung)</a:t>
            </a:r>
          </a:p>
          <a:p>
            <a:pPr marL="269875">
              <a:lnSpc>
                <a:spcPct val="120000"/>
              </a:lnSpc>
              <a:spcAft>
                <a:spcPts val="2400"/>
              </a:spcAft>
            </a:pP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 Ermittlung des gebäudespezifischen Überflutungsrisikos mit konkreten Maßnahmenvorschlägen zur Erreichung einer signifikanten Minderung des Schadenspotentials</a:t>
            </a:r>
          </a:p>
          <a:p>
            <a:pPr marL="269875" defTabSz="896938">
              <a:lnSpc>
                <a:spcPct val="120000"/>
              </a:lnSpc>
              <a:spcAft>
                <a:spcPts val="1200"/>
              </a:spcAft>
              <a:buAutoNum type="arabicPeriod" startAt="2"/>
              <a:tabLst>
                <a:tab pos="896938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Investive Maßnahmen </a:t>
            </a:r>
          </a:p>
          <a:p>
            <a:pPr marL="269875">
              <a:lnSpc>
                <a:spcPct val="120000"/>
              </a:lnSpc>
              <a:spcAft>
                <a:spcPts val="1200"/>
              </a:spcAft>
            </a:pP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Baumaßnahmen inkl. Planungsleistungen zur Minderung des Schadenspotentials an Bestandsgebäuden auf Grundlage eines schriftlichen Gutachtens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61F3DD-D389-A1EF-D85C-34F04538C8E0}"/>
              </a:ext>
            </a:extLst>
          </p:cNvPr>
          <p:cNvSpPr txBox="1">
            <a:spLocks/>
          </p:cNvSpPr>
          <p:nvPr/>
        </p:nvSpPr>
        <p:spPr bwMode="auto">
          <a:xfrm>
            <a:off x="702000" y="936000"/>
            <a:ext cx="85680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kern="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Fördermöglichkeiten stärken die Eigenvorsorge in Sachsen?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SÄCHSISCHE FÖRDERRICHTLINIE PRIVATE HOCHWASSEREIGENVORSORGE</a:t>
            </a:r>
          </a:p>
        </p:txBody>
      </p:sp>
    </p:spTree>
    <p:extLst>
      <p:ext uri="{BB962C8B-B14F-4D97-AF65-F5344CB8AC3E}">
        <p14:creationId xmlns:p14="http://schemas.microsoft.com/office/powerpoint/2010/main" val="32909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592150B-D4A1-BD71-9900-545996FCBE23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kern="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Instrumente unterstützen die Eigenvorsorge? (Schaufenster)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#1 FLOOD RESILIENCE INFORMATION TOOL FOR BUILDINGS (FLOOD.BI)</a:t>
            </a:r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28E2BC8-5B12-83DE-5E34-08C3EF75B1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695326" y="1700213"/>
            <a:ext cx="10801350" cy="4608000"/>
          </a:xfrm>
          <a:prstGeom prst="rect">
            <a:avLst/>
          </a:prstGeom>
        </p:spPr>
      </p:pic>
      <p:pic>
        <p:nvPicPr>
          <p:cNvPr id="5" name="Grafik 4" descr="Ein Bild, das Text, ClipArt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95B6F471-E655-F3D4-9881-96FE202253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847" y="3280431"/>
            <a:ext cx="2616307" cy="8898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885378F-1503-9102-B6B5-681D8369828E}"/>
              </a:ext>
            </a:extLst>
          </p:cNvPr>
          <p:cNvSpPr/>
          <p:nvPr/>
        </p:nvSpPr>
        <p:spPr>
          <a:xfrm>
            <a:off x="695325" y="5867200"/>
            <a:ext cx="10801350" cy="432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tIns="0" bIns="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de-DE" sz="11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Reduzierung von Hochwasserrisiken für Wohngebäude *</a:t>
            </a:r>
            <a:r>
              <a:rPr lang="de-DE" sz="1100" b="1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FLOOD.Bi</a:t>
            </a:r>
            <a:r>
              <a:rPr lang="de-DE" sz="11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*</a:t>
            </a:r>
            <a:br>
              <a:rPr lang="de-DE" sz="11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r>
              <a:rPr lang="de-DE" sz="900" spc="-20" dirty="0">
                <a:solidFill>
                  <a:schemeClr val="bg1"/>
                </a:solidFill>
                <a:latin typeface="Avenir Next LT Pro" panose="020B0504020202020204" pitchFamily="34" charset="0"/>
              </a:rPr>
              <a:t>https://www.umwelt.sachsen.de/umwelt/infosysteme/ida/pages/home/welcome.xhtml</a:t>
            </a:r>
          </a:p>
        </p:txBody>
      </p:sp>
    </p:spTree>
    <p:extLst>
      <p:ext uri="{BB962C8B-B14F-4D97-AF65-F5344CB8AC3E}">
        <p14:creationId xmlns:p14="http://schemas.microsoft.com/office/powerpoint/2010/main" val="120210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592150B-D4A1-BD71-9900-545996FCBE23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kern="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Instrumente unterstützen die Eigenvorsorge? (Schaufenster)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 3D-STADTPORTALE (BSP. STARKREGENBEDINGTE ÜBERSCHWEMMUNGEN IN DRESDEN)</a:t>
            </a:r>
          </a:p>
        </p:txBody>
      </p:sp>
      <p:pic>
        <p:nvPicPr>
          <p:cNvPr id="4" name="Grafik 3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8FC134E5-7AF6-5598-FD0F-08CB180F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700213"/>
            <a:ext cx="10800000" cy="46085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BC93486-689B-1104-8454-ABB8D3FF38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7450" y="3779038"/>
            <a:ext cx="1958975" cy="20605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9208E0-AA42-BD93-7D17-57FB49A541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9000" y="2106974"/>
            <a:ext cx="2381885" cy="270235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247AB84-F4A8-909F-27CC-38652DC2BC91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5923488" y="3458150"/>
            <a:ext cx="595512" cy="1008170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64F66DDA-92AB-8B62-7BC6-A46704F00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5876725"/>
            <a:ext cx="10800000" cy="432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100" b="1" kern="0" dirty="0">
                <a:solidFill>
                  <a:schemeClr val="bg1"/>
                </a:solidFill>
                <a:latin typeface="Avenir Next LT Pro Demi" panose="020B07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3D-Stadtmodell am Beispiel Dresden-Striesen – starkregenbedingte Gebäudeschäden (Risiko)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900" kern="0" dirty="0">
                <a:solidFill>
                  <a:schemeClr val="bg1"/>
                </a:solidFill>
                <a:latin typeface="Avenir Next LT Pro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https://wawur.virtualcitymap.de/#/</a:t>
            </a:r>
          </a:p>
        </p:txBody>
      </p:sp>
    </p:spTree>
    <p:extLst>
      <p:ext uri="{BB962C8B-B14F-4D97-AF65-F5344CB8AC3E}">
        <p14:creationId xmlns:p14="http://schemas.microsoft.com/office/powerpoint/2010/main" val="22818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592150B-D4A1-BD71-9900-545996FCBE23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kern="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Instrumente unterstützen die Eigenvorsorge? (Schaufenster)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#3 RAINMAN-TOOLBOX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F12E333-130C-BF45-A0CF-1B04EC206183}"/>
              </a:ext>
            </a:extLst>
          </p:cNvPr>
          <p:cNvSpPr txBox="1"/>
          <p:nvPr/>
        </p:nvSpPr>
        <p:spPr>
          <a:xfrm>
            <a:off x="9848528" y="5721945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1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Grimma, Juni 2013</a:t>
            </a:r>
            <a:br>
              <a:rPr lang="de-DE" sz="11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Picture:  www.MDR.de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F6CFBC-CC6D-52EB-521E-24E78D01EF9E}"/>
              </a:ext>
            </a:extLst>
          </p:cNvPr>
          <p:cNvSpPr txBox="1"/>
          <p:nvPr/>
        </p:nvSpPr>
        <p:spPr>
          <a:xfrm>
            <a:off x="9453103" y="5890795"/>
            <a:ext cx="20361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Bildquelle: </a:t>
            </a:r>
            <a:r>
              <a:rPr lang="de-DE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beeboys</a:t>
            </a:r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 – Stock.Adobe.com</a:t>
            </a:r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090E50E-C4C5-54B5-F1AE-311D65504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7386320" y="2561948"/>
            <a:ext cx="3429636" cy="1463128"/>
          </a:xfrm>
          <a:prstGeom prst="rect">
            <a:avLst/>
          </a:prstGeom>
        </p:spPr>
      </p:pic>
      <p:pic>
        <p:nvPicPr>
          <p:cNvPr id="8" name="Grafik 7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8AB9BF98-B33C-A030-2DD5-76D37415EB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700213"/>
            <a:ext cx="2947035" cy="1257541"/>
          </a:xfrm>
          <a:prstGeom prst="rect">
            <a:avLst/>
          </a:prstGeom>
        </p:spPr>
      </p:pic>
      <p:pic>
        <p:nvPicPr>
          <p:cNvPr id="9" name="Grafik 8" descr="Ein Bild, das Text, Screenshot, Monitor, Computer enthält.&#10;&#10;Automatisch generierte Beschreibung">
            <a:extLst>
              <a:ext uri="{FF2B5EF4-FFF2-40B4-BE49-F238E27FC236}">
                <a16:creationId xmlns:a16="http://schemas.microsoft.com/office/drawing/2014/main" id="{2F8413FA-3E67-8FC8-2DC8-2E8BF766C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700213"/>
            <a:ext cx="10800000" cy="4608512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5A051AF7-41AE-351C-D3F6-0039BC277D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833" y="1722021"/>
            <a:ext cx="5834983" cy="460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60EEB83-097B-CD75-1E98-C4FFD8AE874E}"/>
              </a:ext>
            </a:extLst>
          </p:cNvPr>
          <p:cNvSpPr txBox="1"/>
          <p:nvPr/>
        </p:nvSpPr>
        <p:spPr>
          <a:xfrm>
            <a:off x="9583922" y="4865004"/>
            <a:ext cx="3152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venir Next LT Pro Demi" panose="020B0704020202020204" pitchFamily="34" charset="0"/>
              </a:rPr>
              <a:t>https://rainman-toolbox.eu/de/</a:t>
            </a:r>
          </a:p>
        </p:txBody>
      </p:sp>
    </p:spTree>
    <p:extLst>
      <p:ext uri="{BB962C8B-B14F-4D97-AF65-F5344CB8AC3E}">
        <p14:creationId xmlns:p14="http://schemas.microsoft.com/office/powerpoint/2010/main" val="13603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0C8FE8-8DFC-41AE-8756-224D6408A7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1700213"/>
            <a:ext cx="6144001" cy="460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ADC0394-3A11-4A8B-B4D8-907A4DC23F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>
            <a:off x="7038975" y="1700725"/>
            <a:ext cx="4457700" cy="460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CF97B1B-B05D-444F-B740-5A842C9B6D73}"/>
              </a:ext>
            </a:extLst>
          </p:cNvPr>
          <p:cNvSpPr txBox="1"/>
          <p:nvPr/>
        </p:nvSpPr>
        <p:spPr>
          <a:xfrm>
            <a:off x="5711242" y="6038715"/>
            <a:ext cx="10999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latin typeface="Avenir Next LT Pro Light" panose="020B0304020202020204" pitchFamily="34" charset="0"/>
              </a:rPr>
              <a:t>© HTW Dresden, 2022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19D87C0-2476-4E65-A273-9E4789152739}"/>
              </a:ext>
            </a:extLst>
          </p:cNvPr>
          <p:cNvSpPr txBox="1"/>
          <p:nvPr/>
        </p:nvSpPr>
        <p:spPr>
          <a:xfrm>
            <a:off x="10368591" y="6039227"/>
            <a:ext cx="10999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latin typeface="Avenir Next LT Pro Light" panose="020B0304020202020204" pitchFamily="34" charset="0"/>
              </a:rPr>
              <a:t>© HTW Dresden, 2022</a:t>
            </a: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F8284D33-1D71-C50B-F201-B93B7BA0F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1700725"/>
            <a:ext cx="4457700" cy="4608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144000" defTabSz="912813">
              <a:lnSpc>
                <a:spcPct val="120000"/>
              </a:lnSpc>
              <a:spcAft>
                <a:spcPts val="2400"/>
              </a:spcAft>
              <a:defRPr/>
            </a:pPr>
            <a:r>
              <a:rPr lang="de-DE" sz="1400" dirty="0">
                <a:solidFill>
                  <a:schemeClr val="bg1"/>
                </a:solidFill>
                <a:latin typeface="Avenir Next LT Pro" panose="020B0504020202020204" pitchFamily="34" charset="0"/>
                <a:ea typeface="ＭＳ Ｐゴシック" charset="-128"/>
              </a:rPr>
              <a:t>Der Hochwasservorsorgeausweis unterstützt private Gebäudeeigentümer bei der Hochwasser- und Starkregeneigenvorsorge.</a:t>
            </a:r>
          </a:p>
          <a:p>
            <a:pPr marL="144000" defTabSz="912813">
              <a:lnSpc>
                <a:spcPct val="120000"/>
              </a:lnSpc>
              <a:spcAft>
                <a:spcPts val="2400"/>
              </a:spcAft>
              <a:defRPr/>
            </a:pPr>
            <a:r>
              <a:rPr lang="de-DE" sz="1400" dirty="0">
                <a:solidFill>
                  <a:schemeClr val="bg1"/>
                </a:solidFill>
                <a:latin typeface="Avenir Next LT Pro" panose="020B0504020202020204" pitchFamily="34" charset="0"/>
                <a:ea typeface="ＭＳ Ｐゴシック" charset="-128"/>
              </a:rPr>
              <a:t>Der Ausweis enthält konkrete Bauvorsorge-</a:t>
            </a:r>
            <a:r>
              <a:rPr lang="de-DE" sz="1400" dirty="0" err="1">
                <a:solidFill>
                  <a:schemeClr val="bg1"/>
                </a:solidFill>
                <a:latin typeface="Avenir Next LT Pro" panose="020B0504020202020204" pitchFamily="34" charset="0"/>
                <a:ea typeface="ＭＳ Ｐゴシック" charset="-128"/>
              </a:rPr>
              <a:t>maßnahmen</a:t>
            </a:r>
            <a:r>
              <a:rPr lang="de-DE" sz="1400" dirty="0">
                <a:solidFill>
                  <a:schemeClr val="bg1"/>
                </a:solidFill>
                <a:latin typeface="Avenir Next LT Pro" panose="020B0504020202020204" pitchFamily="34" charset="0"/>
                <a:ea typeface="ＭＳ Ｐゴシック" charset="-128"/>
              </a:rPr>
              <a:t>, um zukünftige Überflutungsschäden wirksam zu vermeiden bzw. zu reduzieren.</a:t>
            </a:r>
          </a:p>
          <a:p>
            <a:pPr marL="144000" defTabSz="912813">
              <a:lnSpc>
                <a:spcPct val="120000"/>
              </a:lnSpc>
              <a:spcAft>
                <a:spcPts val="2400"/>
              </a:spcAft>
              <a:defRPr/>
            </a:pPr>
            <a:r>
              <a:rPr lang="de-DE" sz="1400" dirty="0">
                <a:solidFill>
                  <a:schemeClr val="bg1"/>
                </a:solidFill>
                <a:latin typeface="Avenir Next LT Pro" panose="020B0504020202020204" pitchFamily="34" charset="0"/>
                <a:ea typeface="ＭＳ Ｐゴシック" charset="-128"/>
              </a:rPr>
              <a:t>Beispiele zeigen das hohe Potenzial der Eigen-vorsorge sowohl an Wohn- als auch an Geschäftsgebäuden.   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858C59D-3543-CEC1-A442-32DA6F538C17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kern="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Instrumente unterstützen die Eigenvorsorge? (Schaufenster)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#4 HOCHWASSERVORSORGEAUSWEIS</a:t>
            </a:r>
          </a:p>
        </p:txBody>
      </p:sp>
    </p:spTree>
    <p:extLst>
      <p:ext uri="{BB962C8B-B14F-4D97-AF65-F5344CB8AC3E}">
        <p14:creationId xmlns:p14="http://schemas.microsoft.com/office/powerpoint/2010/main" val="3773693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>
            <a:extLst>
              <a:ext uri="{FF2B5EF4-FFF2-40B4-BE49-F238E27FC236}">
                <a16:creationId xmlns:a16="http://schemas.microsoft.com/office/drawing/2014/main" id="{6B4E6266-4C49-4815-8BC9-22A407F8D6F3}"/>
              </a:ext>
            </a:extLst>
          </p:cNvPr>
          <p:cNvSpPr txBox="1"/>
          <p:nvPr/>
        </p:nvSpPr>
        <p:spPr>
          <a:xfrm>
            <a:off x="9848528" y="5721945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1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Grimma, Juni 2013</a:t>
            </a:r>
            <a:br>
              <a:rPr lang="de-DE" sz="11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Picture:  www.MDR.de</a:t>
            </a:r>
          </a:p>
        </p:txBody>
      </p:sp>
      <p:pic>
        <p:nvPicPr>
          <p:cNvPr id="3" name="Grafik 2" descr="Ein Bild, das Gebäude, draußen, Himmel, Straße enthält.&#10;&#10;Automatisch generierte Beschreibung">
            <a:extLst>
              <a:ext uri="{FF2B5EF4-FFF2-40B4-BE49-F238E27FC236}">
                <a16:creationId xmlns:a16="http://schemas.microsoft.com/office/drawing/2014/main" id="{34BB1F2A-4ABF-4438-9E39-924DD35AD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38" y="1700213"/>
            <a:ext cx="10800000" cy="46079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76C52A3-48E5-4443-8039-262CF8C3EDDE}"/>
              </a:ext>
            </a:extLst>
          </p:cNvPr>
          <p:cNvSpPr txBox="1"/>
          <p:nvPr/>
        </p:nvSpPr>
        <p:spPr>
          <a:xfrm>
            <a:off x="10062701" y="5890795"/>
            <a:ext cx="1430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Bildquelle: Benno Günther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01F8C60-FA7F-3951-2FDE-EA45D4D42369}"/>
              </a:ext>
            </a:extLst>
          </p:cNvPr>
          <p:cNvSpPr/>
          <p:nvPr/>
        </p:nvSpPr>
        <p:spPr bwMode="auto">
          <a:xfrm>
            <a:off x="708337" y="1700213"/>
            <a:ext cx="10800000" cy="4608512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C7489C0-06EC-C810-9256-350143574E39}"/>
              </a:ext>
            </a:extLst>
          </p:cNvPr>
          <p:cNvSpPr txBox="1"/>
          <p:nvPr/>
        </p:nvSpPr>
        <p:spPr>
          <a:xfrm>
            <a:off x="1114627" y="2060575"/>
            <a:ext cx="6385729" cy="1346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000" kern="0" dirty="0">
                <a:highlight>
                  <a:srgbClr val="FFFFFF"/>
                </a:highlight>
                <a:latin typeface="Avenir Next LT Pro Demi" panose="020B0704020202020204" pitchFamily="34" charset="0"/>
                <a:cs typeface="Calibri" panose="020F0502020204030204" pitchFamily="34" charset="0"/>
              </a:rPr>
              <a:t>DER HOCHWASSERVORSORGEAUSWEIS IST EIN INSTRUMENT ZUR </a:t>
            </a:r>
            <a:r>
              <a:rPr lang="de-DE" sz="2000" b="1" kern="0" dirty="0">
                <a:solidFill>
                  <a:srgbClr val="EC6606"/>
                </a:solidFill>
                <a:highlight>
                  <a:srgbClr val="FFFFFF"/>
                </a:highlight>
                <a:latin typeface="Avenir Next LT Pro Demi" panose="020B0704020202020204" pitchFamily="34" charset="0"/>
                <a:cs typeface="Calibri" panose="020F0502020204030204" pitchFamily="34" charset="0"/>
              </a:rPr>
              <a:t>UNTERSTÜTZUNG DER EIGENVORSORGE </a:t>
            </a:r>
            <a:r>
              <a:rPr lang="de-DE" sz="2000" kern="0" dirty="0">
                <a:highlight>
                  <a:srgbClr val="FFFFFF"/>
                </a:highlight>
                <a:latin typeface="Avenir Next LT Pro Demi" panose="020B0704020202020204" pitchFamily="34" charset="0"/>
                <a:cs typeface="Calibri" panose="020F0502020204030204" pitchFamily="34" charset="0"/>
              </a:rPr>
              <a:t>GEGENÜBER ÜBERFLUTUNG.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E4517F9-B5B9-C726-9473-5A4854621DB5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kern="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funktioniert der Hochwasservorsorgeausweis? Welches Problem löst er?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STÄRKUNG DER PRIVATEN EIGENVORSORGE</a:t>
            </a:r>
          </a:p>
        </p:txBody>
      </p:sp>
    </p:spTree>
    <p:extLst>
      <p:ext uri="{BB962C8B-B14F-4D97-AF65-F5344CB8AC3E}">
        <p14:creationId xmlns:p14="http://schemas.microsoft.com/office/powerpoint/2010/main" val="371296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052A84BB-9483-4B6E-A0AE-843C679AE188}"/>
              </a:ext>
            </a:extLst>
          </p:cNvPr>
          <p:cNvSpPr txBox="1"/>
          <p:nvPr/>
        </p:nvSpPr>
        <p:spPr>
          <a:xfrm>
            <a:off x="694368" y="4276338"/>
            <a:ext cx="1476000" cy="10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>
                <a:solidFill>
                  <a:srgbClr val="FFFFFF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gemeinsamer</a:t>
            </a:r>
            <a:br>
              <a:rPr lang="de-DE" sz="1200" dirty="0">
                <a:solidFill>
                  <a:srgbClr val="FFFFFF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rgbClr val="FFFFFF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Ortstermin mit</a:t>
            </a:r>
          </a:p>
          <a:p>
            <a:pPr algn="ctr">
              <a:lnSpc>
                <a:spcPct val="120000"/>
              </a:lnSpc>
            </a:pPr>
            <a:r>
              <a:rPr lang="de-DE" sz="1200" dirty="0">
                <a:solidFill>
                  <a:srgbClr val="FFFFFF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Sachkundigem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2288C0B-9F62-47F2-95DF-4F9D8AFBF24E}"/>
              </a:ext>
            </a:extLst>
          </p:cNvPr>
          <p:cNvSpPr txBox="1"/>
          <p:nvPr/>
        </p:nvSpPr>
        <p:spPr>
          <a:xfrm>
            <a:off x="2248506" y="4276338"/>
            <a:ext cx="1476000" cy="10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>
            <a:defPPr>
              <a:defRPr lang="de-DE"/>
            </a:defPPr>
            <a:lvl1pPr algn="ctr">
              <a:defRPr sz="1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200" b="0" dirty="0">
                <a:latin typeface="Avenir Next LT Pro Demi" panose="020B0704020202020204" pitchFamily="34" charset="0"/>
              </a:rPr>
              <a:t>Analyse der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Überflutungs-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 err="1">
                <a:latin typeface="Avenir Next LT Pro Demi" panose="020B0704020202020204" pitchFamily="34" charset="0"/>
              </a:rPr>
              <a:t>gefährdung</a:t>
            </a:r>
            <a:endParaRPr lang="de-DE" sz="1200" b="0" dirty="0">
              <a:latin typeface="Avenir Next LT Pro Demi" panose="020B0704020202020204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4053599-F1AA-4EDC-9A06-28E489EE87A0}"/>
              </a:ext>
            </a:extLst>
          </p:cNvPr>
          <p:cNvGrpSpPr/>
          <p:nvPr/>
        </p:nvGrpSpPr>
        <p:grpSpPr>
          <a:xfrm>
            <a:off x="694368" y="2419909"/>
            <a:ext cx="1476000" cy="1476000"/>
            <a:chOff x="663546" y="2419909"/>
            <a:chExt cx="1620000" cy="1620000"/>
          </a:xfrm>
        </p:grpSpPr>
        <p:pic>
          <p:nvPicPr>
            <p:cNvPr id="7" name="Grafik 6" descr="Rettungsweste mit einfarbiger Füllung">
              <a:extLst>
                <a:ext uri="{FF2B5EF4-FFF2-40B4-BE49-F238E27FC236}">
                  <a16:creationId xmlns:a16="http://schemas.microsoft.com/office/drawing/2014/main" id="{916C9E7A-A091-4BC8-BEF3-4CFFB894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546" y="2599909"/>
              <a:ext cx="1260000" cy="126000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D3EB7AF-1D20-451C-90F9-B5CF913455CF}"/>
                </a:ext>
              </a:extLst>
            </p:cNvPr>
            <p:cNvSpPr/>
            <p:nvPr/>
          </p:nvSpPr>
          <p:spPr bwMode="auto">
            <a:xfrm>
              <a:off x="663546" y="2419909"/>
              <a:ext cx="1620000" cy="16200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88007F6-FA1C-4D11-8CFE-80C42725E2C0}"/>
              </a:ext>
            </a:extLst>
          </p:cNvPr>
          <p:cNvGrpSpPr/>
          <p:nvPr/>
        </p:nvGrpSpPr>
        <p:grpSpPr>
          <a:xfrm>
            <a:off x="2248506" y="2419909"/>
            <a:ext cx="1476000" cy="1476000"/>
            <a:chOff x="2972568" y="2437910"/>
            <a:chExt cx="1620000" cy="1620000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40FAF51-1941-409E-B4BD-36748BBC8DE6}"/>
                </a:ext>
              </a:extLst>
            </p:cNvPr>
            <p:cNvGrpSpPr/>
            <p:nvPr/>
          </p:nvGrpSpPr>
          <p:grpSpPr>
            <a:xfrm>
              <a:off x="3053202" y="2527910"/>
              <a:ext cx="1458733" cy="1440000"/>
              <a:chOff x="3043835" y="2419910"/>
              <a:chExt cx="1458733" cy="1440000"/>
            </a:xfrm>
          </p:grpSpPr>
          <p:pic>
            <p:nvPicPr>
              <p:cNvPr id="11" name="Grafik 10" descr="Haus">
                <a:extLst>
                  <a:ext uri="{FF2B5EF4-FFF2-40B4-BE49-F238E27FC236}">
                    <a16:creationId xmlns:a16="http://schemas.microsoft.com/office/drawing/2014/main" id="{7D0B1E4C-85EB-4337-92D9-2D9E145A8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62568" y="241991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" name="Grafik 11" descr="Brückenszenerie">
                <a:extLst>
                  <a:ext uri="{FF2B5EF4-FFF2-40B4-BE49-F238E27FC236}">
                    <a16:creationId xmlns:a16="http://schemas.microsoft.com/office/drawing/2014/main" id="{3B73A755-7427-4E7B-A0A8-1D8C38263D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70807"/>
              <a:stretch/>
            </p:blipFill>
            <p:spPr>
              <a:xfrm>
                <a:off x="3043835" y="3430918"/>
                <a:ext cx="1425600" cy="416175"/>
              </a:xfrm>
              <a:prstGeom prst="rect">
                <a:avLst/>
              </a:prstGeom>
            </p:spPr>
          </p:pic>
        </p:grp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BC11FAA8-DFB6-4DB7-9CE7-050F45EF9FF7}"/>
                </a:ext>
              </a:extLst>
            </p:cNvPr>
            <p:cNvSpPr/>
            <p:nvPr/>
          </p:nvSpPr>
          <p:spPr bwMode="auto">
            <a:xfrm>
              <a:off x="2972568" y="2437910"/>
              <a:ext cx="1620000" cy="16200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D9124CB-E653-4E3D-9DE9-BA984436C9A7}"/>
              </a:ext>
            </a:extLst>
          </p:cNvPr>
          <p:cNvGrpSpPr/>
          <p:nvPr/>
        </p:nvGrpSpPr>
        <p:grpSpPr>
          <a:xfrm>
            <a:off x="3802644" y="2419909"/>
            <a:ext cx="1476000" cy="1476000"/>
            <a:chOff x="4818596" y="2419909"/>
            <a:chExt cx="1620000" cy="1620000"/>
          </a:xfrm>
        </p:grpSpPr>
        <p:pic>
          <p:nvPicPr>
            <p:cNvPr id="20" name="Grafik 19" descr="Haus">
              <a:extLst>
                <a:ext uri="{FF2B5EF4-FFF2-40B4-BE49-F238E27FC236}">
                  <a16:creationId xmlns:a16="http://schemas.microsoft.com/office/drawing/2014/main" id="{44074019-4091-4223-BBB8-E3D46EF72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08596" y="2509909"/>
              <a:ext cx="1440000" cy="1440000"/>
            </a:xfrm>
            <a:prstGeom prst="rect">
              <a:avLst/>
            </a:prstGeom>
          </p:spPr>
        </p:pic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FF765EB0-D933-4BCE-845E-560D4E0FB2A4}"/>
                </a:ext>
              </a:extLst>
            </p:cNvPr>
            <p:cNvSpPr/>
            <p:nvPr/>
          </p:nvSpPr>
          <p:spPr bwMode="auto">
            <a:xfrm>
              <a:off x="4818596" y="2419909"/>
              <a:ext cx="1620000" cy="16200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C0E2826F-6C9A-4C95-8CE1-467F378C4E55}"/>
              </a:ext>
            </a:extLst>
          </p:cNvPr>
          <p:cNvSpPr txBox="1"/>
          <p:nvPr/>
        </p:nvSpPr>
        <p:spPr>
          <a:xfrm>
            <a:off x="3802644" y="4276338"/>
            <a:ext cx="1476000" cy="10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>
            <a:defPPr>
              <a:defRPr lang="de-DE"/>
            </a:defPPr>
            <a:lvl1pPr algn="ctr">
              <a:defRPr sz="1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200" b="0" dirty="0">
                <a:latin typeface="Avenir Next LT Pro Demi" panose="020B0704020202020204" pitchFamily="34" charset="0"/>
              </a:rPr>
              <a:t>Erkundung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Baukonstruktion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und Haustechnik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17558B11-DE40-4AE4-891B-E96AC8B03287}"/>
              </a:ext>
            </a:extLst>
          </p:cNvPr>
          <p:cNvGrpSpPr/>
          <p:nvPr/>
        </p:nvGrpSpPr>
        <p:grpSpPr>
          <a:xfrm>
            <a:off x="5356782" y="2419909"/>
            <a:ext cx="1476000" cy="1476000"/>
            <a:chOff x="6364961" y="2419909"/>
            <a:chExt cx="1620000" cy="1620000"/>
          </a:xfrm>
        </p:grpSpPr>
        <p:pic>
          <p:nvPicPr>
            <p:cNvPr id="8" name="Grafik 7" descr="Kreisdiagramm mit einfarbiger Füllung">
              <a:extLst>
                <a:ext uri="{FF2B5EF4-FFF2-40B4-BE49-F238E27FC236}">
                  <a16:creationId xmlns:a16="http://schemas.microsoft.com/office/drawing/2014/main" id="{9CD31D6C-51BA-4358-A120-E4B150FCB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900000">
              <a:off x="6544961" y="2599909"/>
              <a:ext cx="1260000" cy="1260000"/>
            </a:xfrm>
            <a:prstGeom prst="rect">
              <a:avLst/>
            </a:prstGeom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4968E85-4F77-48A5-83BD-709758BAFF7F}"/>
                </a:ext>
              </a:extLst>
            </p:cNvPr>
            <p:cNvSpPr/>
            <p:nvPr/>
          </p:nvSpPr>
          <p:spPr bwMode="auto">
            <a:xfrm>
              <a:off x="6364961" y="2419909"/>
              <a:ext cx="1620000" cy="16200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6BFD34A2-1ED6-44D9-8398-B2E7967BFBC3}"/>
              </a:ext>
            </a:extLst>
          </p:cNvPr>
          <p:cNvSpPr txBox="1"/>
          <p:nvPr/>
        </p:nvSpPr>
        <p:spPr>
          <a:xfrm>
            <a:off x="5356782" y="4276338"/>
            <a:ext cx="1476000" cy="10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>
            <a:defPPr>
              <a:defRPr lang="de-DE"/>
            </a:defPPr>
            <a:lvl1pPr algn="ctr">
              <a:defRPr sz="1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200" b="0" dirty="0">
                <a:latin typeface="Avenir Next LT Pro Demi" panose="020B0704020202020204" pitchFamily="34" charset="0"/>
              </a:rPr>
              <a:t>Bewertung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Schadenanfälligkeit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Ausgangszustand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10BF6D06-7B45-4277-93D3-F9AD57916B8C}"/>
              </a:ext>
            </a:extLst>
          </p:cNvPr>
          <p:cNvGrpSpPr/>
          <p:nvPr/>
        </p:nvGrpSpPr>
        <p:grpSpPr>
          <a:xfrm>
            <a:off x="6910920" y="2419909"/>
            <a:ext cx="1476000" cy="1476000"/>
            <a:chOff x="8120421" y="2509909"/>
            <a:chExt cx="1620000" cy="1620000"/>
          </a:xfrm>
        </p:grpSpPr>
        <p:pic>
          <p:nvPicPr>
            <p:cNvPr id="3" name="Grafik 2" descr="Architektur mit einfarbiger Füllung">
              <a:extLst>
                <a:ext uri="{FF2B5EF4-FFF2-40B4-BE49-F238E27FC236}">
                  <a16:creationId xmlns:a16="http://schemas.microsoft.com/office/drawing/2014/main" id="{DDC55F0C-D8BC-4FA3-B4C4-42903ABD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00421" y="2689909"/>
              <a:ext cx="1260000" cy="1260000"/>
            </a:xfrm>
            <a:prstGeom prst="rect">
              <a:avLst/>
            </a:prstGeom>
          </p:spPr>
        </p:pic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B8C78916-9B87-4663-A31C-29C818AB8E46}"/>
                </a:ext>
              </a:extLst>
            </p:cNvPr>
            <p:cNvSpPr/>
            <p:nvPr/>
          </p:nvSpPr>
          <p:spPr bwMode="auto">
            <a:xfrm>
              <a:off x="8120421" y="2509909"/>
              <a:ext cx="1620000" cy="16200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8ED2AF23-330D-4D72-9C2A-83057EE96911}"/>
              </a:ext>
            </a:extLst>
          </p:cNvPr>
          <p:cNvGrpSpPr/>
          <p:nvPr/>
        </p:nvGrpSpPr>
        <p:grpSpPr>
          <a:xfrm>
            <a:off x="10019196" y="2419909"/>
            <a:ext cx="1476000" cy="1476000"/>
            <a:chOff x="10192782" y="2158503"/>
            <a:chExt cx="1620000" cy="1620000"/>
          </a:xfrm>
        </p:grpSpPr>
        <p:pic>
          <p:nvPicPr>
            <p:cNvPr id="16" name="Grafik 15" descr="Ein Bild, das Schild, Zeichnung enthält.&#10;&#10;Automatisch generierte Beschreibung">
              <a:extLst>
                <a:ext uri="{FF2B5EF4-FFF2-40B4-BE49-F238E27FC236}">
                  <a16:creationId xmlns:a16="http://schemas.microsoft.com/office/drawing/2014/main" id="{43B3B844-F891-4179-87C1-FF5CC3919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31244" y="2320503"/>
              <a:ext cx="1143076" cy="1296000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B8C14BDF-CB76-44E8-8D50-85EB2B595BE0}"/>
                </a:ext>
              </a:extLst>
            </p:cNvPr>
            <p:cNvSpPr/>
            <p:nvPr/>
          </p:nvSpPr>
          <p:spPr bwMode="auto">
            <a:xfrm>
              <a:off x="10192782" y="2158503"/>
              <a:ext cx="1620000" cy="16200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3C3D2FC2-CE46-4D83-9B71-B685DBB8AC33}"/>
              </a:ext>
            </a:extLst>
          </p:cNvPr>
          <p:cNvSpPr txBox="1"/>
          <p:nvPr/>
        </p:nvSpPr>
        <p:spPr>
          <a:xfrm>
            <a:off x="10019196" y="4276338"/>
            <a:ext cx="1476000" cy="10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>
            <a:defPPr>
              <a:defRPr lang="de-DE"/>
            </a:defPPr>
            <a:lvl1pPr algn="ctr">
              <a:defRPr sz="1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200" b="0" dirty="0">
                <a:latin typeface="Avenir Next LT Pro Demi" panose="020B0704020202020204" pitchFamily="34" charset="0"/>
              </a:rPr>
              <a:t>Ausstellung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Hochwasser-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vorsorgeausweis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7F034AF-28DB-481D-A602-2B2D8856BE57}"/>
              </a:ext>
            </a:extLst>
          </p:cNvPr>
          <p:cNvSpPr txBox="1"/>
          <p:nvPr/>
        </p:nvSpPr>
        <p:spPr>
          <a:xfrm>
            <a:off x="6910920" y="4276338"/>
            <a:ext cx="1476000" cy="10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>
            <a:defPPr>
              <a:defRPr lang="de-DE"/>
            </a:defPPr>
            <a:lvl1pPr algn="ctr">
              <a:defRPr sz="1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200" b="0" dirty="0">
                <a:latin typeface="Avenir Next LT Pro Demi" panose="020B0704020202020204" pitchFamily="34" charset="0"/>
              </a:rPr>
              <a:t>Entwicklung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Bauvorsorge-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 err="1">
                <a:latin typeface="Avenir Next LT Pro Demi" panose="020B0704020202020204" pitchFamily="34" charset="0"/>
              </a:rPr>
              <a:t>konzept</a:t>
            </a:r>
            <a:endParaRPr lang="de-DE" sz="1200" b="0" dirty="0">
              <a:latin typeface="Avenir Next LT Pro Demi" panose="020B0704020202020204" pitchFamily="34" charset="0"/>
            </a:endParaRP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0F5E32EE-B590-42BF-9D86-E5419D6D1F57}"/>
              </a:ext>
            </a:extLst>
          </p:cNvPr>
          <p:cNvGrpSpPr/>
          <p:nvPr/>
        </p:nvGrpSpPr>
        <p:grpSpPr>
          <a:xfrm>
            <a:off x="8465058" y="2419909"/>
            <a:ext cx="1476000" cy="1476000"/>
            <a:chOff x="6364961" y="2419909"/>
            <a:chExt cx="1620000" cy="1620000"/>
          </a:xfrm>
        </p:grpSpPr>
        <p:pic>
          <p:nvPicPr>
            <p:cNvPr id="46" name="Grafik 45" descr="Kreisdiagramm mit einfarbiger Füllung">
              <a:extLst>
                <a:ext uri="{FF2B5EF4-FFF2-40B4-BE49-F238E27FC236}">
                  <a16:creationId xmlns:a16="http://schemas.microsoft.com/office/drawing/2014/main" id="{8CDABC80-CD01-415E-9FB1-BCBE556FF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44961" y="2599909"/>
              <a:ext cx="1260000" cy="1260000"/>
            </a:xfrm>
            <a:prstGeom prst="rect">
              <a:avLst/>
            </a:prstGeom>
          </p:spPr>
        </p:pic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D78061B7-63E3-4036-AA34-5F1DF67543E6}"/>
                </a:ext>
              </a:extLst>
            </p:cNvPr>
            <p:cNvSpPr/>
            <p:nvPr/>
          </p:nvSpPr>
          <p:spPr bwMode="auto">
            <a:xfrm>
              <a:off x="6364961" y="2419909"/>
              <a:ext cx="1620000" cy="162000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C7F74200-E553-4F3F-8D27-196036503630}"/>
              </a:ext>
            </a:extLst>
          </p:cNvPr>
          <p:cNvSpPr txBox="1"/>
          <p:nvPr/>
        </p:nvSpPr>
        <p:spPr>
          <a:xfrm>
            <a:off x="8465058" y="4276338"/>
            <a:ext cx="1476000" cy="10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>
            <a:defPPr>
              <a:defRPr lang="de-DE"/>
            </a:defPPr>
            <a:lvl1pPr algn="ctr">
              <a:defRPr sz="1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200" b="0" dirty="0">
                <a:latin typeface="Avenir Next LT Pro Demi" panose="020B0704020202020204" pitchFamily="34" charset="0"/>
              </a:rPr>
              <a:t>Bewertung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Schadenanfälligkeit</a:t>
            </a:r>
            <a:br>
              <a:rPr lang="de-DE" sz="1200" b="0" dirty="0">
                <a:latin typeface="Avenir Next LT Pro Demi" panose="020B0704020202020204" pitchFamily="34" charset="0"/>
              </a:rPr>
            </a:br>
            <a:r>
              <a:rPr lang="de-DE" sz="1200" b="0" dirty="0">
                <a:latin typeface="Avenir Next LT Pro Demi" panose="020B0704020202020204" pitchFamily="34" charset="0"/>
              </a:rPr>
              <a:t>Zielzustand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744038-03B9-63F7-C080-1EF1CECA228A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kern="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funktioniert der Hochwasservorsorgeausweis? Welches Problem löst er?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ABLAUF</a:t>
            </a:r>
          </a:p>
        </p:txBody>
      </p:sp>
    </p:spTree>
    <p:extLst>
      <p:ext uri="{BB962C8B-B14F-4D97-AF65-F5344CB8AC3E}">
        <p14:creationId xmlns:p14="http://schemas.microsoft.com/office/powerpoint/2010/main" val="8885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6" grpId="0" animBg="1"/>
      <p:bldP spid="28" grpId="0" animBg="1"/>
      <p:bldP spid="35" grpId="0" animBg="1"/>
      <p:bldP spid="44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 enthält.&#10;&#10;Automatisch generierte Beschreibung">
            <a:extLst>
              <a:ext uri="{FF2B5EF4-FFF2-40B4-BE49-F238E27FC236}">
                <a16:creationId xmlns:a16="http://schemas.microsoft.com/office/drawing/2014/main" id="{00C445DF-08E4-40A1-8487-B8AD3A01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" y="1700149"/>
            <a:ext cx="10802112" cy="460857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CEC0788-34DB-5F35-6894-2E567F49C94A}"/>
              </a:ext>
            </a:extLst>
          </p:cNvPr>
          <p:cNvSpPr txBox="1"/>
          <p:nvPr/>
        </p:nvSpPr>
        <p:spPr>
          <a:xfrm>
            <a:off x="1066929" y="2135900"/>
            <a:ext cx="2365885" cy="1038361"/>
          </a:xfrm>
          <a:prstGeom prst="rect">
            <a:avLst/>
          </a:prstGeom>
          <a:noFill/>
          <a:ln>
            <a:noFill/>
          </a:ln>
        </p:spPr>
        <p:txBody>
          <a:bodyPr wrap="square" lIns="3600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BEISPIELGEBÄUDE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Einzeln stehendes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Mehrfamilienhaus,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Baujahr 1925, unterkellert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22943E4-F507-C7C9-013A-FE35F10EBFA1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BEWERTUNG DER SCHADENANFÄLLIGKEIT EINES BEISPIELGEBÄUDES</a:t>
            </a:r>
          </a:p>
        </p:txBody>
      </p:sp>
    </p:spTree>
    <p:extLst>
      <p:ext uri="{BB962C8B-B14F-4D97-AF65-F5344CB8AC3E}">
        <p14:creationId xmlns:p14="http://schemas.microsoft.com/office/powerpoint/2010/main" val="1316258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8ACC01-7799-43E8-8F8C-B070A886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63" y="1700149"/>
            <a:ext cx="10802112" cy="460857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B42B45-6BBE-EFDB-5C38-70543FC869D8}"/>
              </a:ext>
            </a:extLst>
          </p:cNvPr>
          <p:cNvSpPr txBox="1"/>
          <p:nvPr/>
        </p:nvSpPr>
        <p:spPr>
          <a:xfrm>
            <a:off x="1066929" y="2135900"/>
            <a:ext cx="2365885" cy="2010935"/>
          </a:xfrm>
          <a:prstGeom prst="rect">
            <a:avLst/>
          </a:prstGeom>
          <a:noFill/>
          <a:ln>
            <a:noFill/>
          </a:ln>
        </p:spPr>
        <p:txBody>
          <a:bodyPr wrap="square" lIns="3600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BEISPIELGEBÄUDE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Einzeln stehendes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Mehrfamilienhaus,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Baujahr 1925, unterkellert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GEFÄHRDUNG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Flusshochwasser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HQ</a:t>
            </a:r>
            <a:r>
              <a:rPr lang="de-DE" sz="1200" baseline="-250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100</a:t>
            </a: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 = 1,30 m über GOK</a:t>
            </a:r>
            <a:endParaRPr lang="de-DE" sz="18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F0E1F54-7A6A-931E-AB8E-BAFE787EC45A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BEWERTUNG DER SCHADENANFÄLLIGKEIT EINES BEISPIELGEBÄUDES</a:t>
            </a:r>
          </a:p>
        </p:txBody>
      </p:sp>
    </p:spTree>
    <p:extLst>
      <p:ext uri="{BB962C8B-B14F-4D97-AF65-F5344CB8AC3E}">
        <p14:creationId xmlns:p14="http://schemas.microsoft.com/office/powerpoint/2010/main" val="2848455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ransport, Boot enthält.&#10;&#10;Automatisch generierte Beschreibung">
            <a:extLst>
              <a:ext uri="{FF2B5EF4-FFF2-40B4-BE49-F238E27FC236}">
                <a16:creationId xmlns:a16="http://schemas.microsoft.com/office/drawing/2014/main" id="{07D01F13-4178-4BAB-8F3E-7E8E5BB96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" y="1700149"/>
            <a:ext cx="10802112" cy="460857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344B25-1E85-4CE6-B396-D76E325DB27F}"/>
              </a:ext>
            </a:extLst>
          </p:cNvPr>
          <p:cNvSpPr txBox="1"/>
          <p:nvPr/>
        </p:nvSpPr>
        <p:spPr>
          <a:xfrm>
            <a:off x="1066929" y="2135900"/>
            <a:ext cx="2365885" cy="2010935"/>
          </a:xfrm>
          <a:prstGeom prst="rect">
            <a:avLst/>
          </a:prstGeom>
          <a:noFill/>
          <a:ln>
            <a:noFill/>
          </a:ln>
        </p:spPr>
        <p:txBody>
          <a:bodyPr wrap="square" lIns="3600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BEISPIELGEBÄUDE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Einzeln stehendes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Mehrfamilienhaus,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Baujahr 1925, unterkellert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GEFÄHRDUNG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Flusshochwasser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HQ</a:t>
            </a:r>
            <a:r>
              <a:rPr lang="de-DE" sz="1200" baseline="-250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100</a:t>
            </a: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 = 1,30 m über GOK</a:t>
            </a:r>
            <a:endParaRPr lang="de-DE" sz="18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9931927-3408-4618-B3F6-3E3BB15A605E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BEWERTUNG DER SCHADENANFÄLLIGKEIT EINES BEISPIELGEBÄUDES</a:t>
            </a:r>
          </a:p>
        </p:txBody>
      </p:sp>
    </p:spTree>
    <p:extLst>
      <p:ext uri="{BB962C8B-B14F-4D97-AF65-F5344CB8AC3E}">
        <p14:creationId xmlns:p14="http://schemas.microsoft.com/office/powerpoint/2010/main" val="249552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Fenster, Wolke enthält.&#10;&#10;Automatisch generierte Beschreibung">
            <a:extLst>
              <a:ext uri="{FF2B5EF4-FFF2-40B4-BE49-F238E27FC236}">
                <a16:creationId xmlns:a16="http://schemas.microsoft.com/office/drawing/2014/main" id="{F86B33DE-0340-7C28-5DE2-00086F800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75" y="1699699"/>
            <a:ext cx="10800000" cy="460851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757299" y="940945"/>
            <a:ext cx="85680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dürfen Sie erwarten?</a:t>
            </a: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ÜBERBLICK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9B2C53-E0CC-6DBB-00F5-B7DF9D624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5876212"/>
            <a:ext cx="10800000" cy="4320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6000" marR="0" lvl="0" indent="0" defTabSz="912813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Hochwasser der Elbe 2013 in Pirna.</a:t>
            </a:r>
          </a:p>
          <a:p>
            <a:pPr marL="36000" marR="0" lvl="0" indent="0" defTabSz="912813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kern="0" noProof="0" dirty="0">
                <a:solidFill>
                  <a:schemeClr val="bg1"/>
                </a:solidFill>
                <a:latin typeface="Avenir Next LT Pro" panose="020B0504020202020204" pitchFamily="34" charset="0"/>
                <a:ea typeface="ＭＳ Ｐゴシック"/>
              </a:rPr>
              <a:t>Quelle: B. </a:t>
            </a:r>
            <a:r>
              <a:rPr lang="de-DE" sz="900" kern="0" noProof="0" dirty="0" err="1">
                <a:solidFill>
                  <a:schemeClr val="bg1"/>
                </a:solidFill>
                <a:latin typeface="Avenir Next LT Pro" panose="020B0504020202020204" pitchFamily="34" charset="0"/>
                <a:ea typeface="ＭＳ Ｐゴシック"/>
              </a:rPr>
              <a:t>Gross</a:t>
            </a:r>
            <a:endParaRPr kumimoji="0" lang="de-DE" sz="9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ＭＳ Ｐゴシック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A3A70D-79AD-7CE3-E296-F2F8722D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75" y="1699699"/>
            <a:ext cx="10801350" cy="417599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200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sz="1600" b="1" kern="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Herausforderungen sehen wir bei der Umsetzung der privaten Eigenvorsorge?</a:t>
            </a:r>
          </a:p>
          <a:p>
            <a:pPr marL="7200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sz="1600" b="1" kern="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sind die Tätigkeitsfelder des Kompetenzzentrums Hochwassereigenvorsorge Sachsen?</a:t>
            </a:r>
          </a:p>
          <a:p>
            <a:pPr marL="7200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sz="1600" b="1" kern="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Fördermöglichkeiten stärken die Eigenvorsorge in Sachsen?</a:t>
            </a:r>
          </a:p>
          <a:p>
            <a:pPr marL="7200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sz="1600" b="1" kern="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Instrumente unterstützen die Eigenvorsorge? (Schaufenster)</a:t>
            </a:r>
          </a:p>
          <a:p>
            <a:pPr marL="7200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de-DE" sz="1600" b="1" kern="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funktioniert der Hochwasservorsorgeausweis? Welches Problem löst er?</a:t>
            </a:r>
          </a:p>
        </p:txBody>
      </p:sp>
    </p:spTree>
    <p:extLst>
      <p:ext uri="{BB962C8B-B14F-4D97-AF65-F5344CB8AC3E}">
        <p14:creationId xmlns:p14="http://schemas.microsoft.com/office/powerpoint/2010/main" val="24959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ransport, Boot enthält.&#10;&#10;Automatisch generierte Beschreibung">
            <a:extLst>
              <a:ext uri="{FF2B5EF4-FFF2-40B4-BE49-F238E27FC236}">
                <a16:creationId xmlns:a16="http://schemas.microsoft.com/office/drawing/2014/main" id="{0015D83A-33A3-4904-9083-2E1164012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63" y="1700213"/>
            <a:ext cx="10802112" cy="4608576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1EACF6D-B3AA-4944-9F60-38163DF66AB5}"/>
              </a:ext>
            </a:extLst>
          </p:cNvPr>
          <p:cNvCxnSpPr>
            <a:cxnSpLocks/>
          </p:cNvCxnSpPr>
          <p:nvPr/>
        </p:nvCxnSpPr>
        <p:spPr bwMode="auto">
          <a:xfrm>
            <a:off x="6853238" y="4997204"/>
            <a:ext cx="294217" cy="4777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E3A7E677-F8DC-4565-9D3C-FAF3139C808A}"/>
              </a:ext>
            </a:extLst>
          </p:cNvPr>
          <p:cNvSpPr txBox="1"/>
          <p:nvPr/>
        </p:nvSpPr>
        <p:spPr>
          <a:xfrm>
            <a:off x="8797854" y="4812375"/>
            <a:ext cx="2663033" cy="1336904"/>
          </a:xfrm>
          <a:prstGeom prst="rect">
            <a:avLst/>
          </a:prstGeom>
          <a:noFill/>
          <a:ln>
            <a:noFill/>
          </a:ln>
        </p:spPr>
        <p:txBody>
          <a:bodyPr wrap="none" lIns="3600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Außenwandkonstruktion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Innenputz (Kalkzement), d = 1,5 cm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Vollziegelmauerwerk, d = 36 cm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Außenputz (Kalkzement), d = 3,0 cm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Schadenanfälligkeit: 7,5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665817A-508F-419C-B07C-57882D89E437}"/>
              </a:ext>
            </a:extLst>
          </p:cNvPr>
          <p:cNvCxnSpPr>
            <a:cxnSpLocks/>
          </p:cNvCxnSpPr>
          <p:nvPr/>
        </p:nvCxnSpPr>
        <p:spPr bwMode="auto">
          <a:xfrm>
            <a:off x="7145867" y="5473119"/>
            <a:ext cx="149571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EAD19625-4F01-16BE-3308-A08FBDB5BDE4}"/>
              </a:ext>
            </a:extLst>
          </p:cNvPr>
          <p:cNvSpPr txBox="1"/>
          <p:nvPr/>
        </p:nvSpPr>
        <p:spPr>
          <a:xfrm>
            <a:off x="1066929" y="2135900"/>
            <a:ext cx="2365885" cy="2010935"/>
          </a:xfrm>
          <a:prstGeom prst="rect">
            <a:avLst/>
          </a:prstGeom>
          <a:noFill/>
          <a:ln>
            <a:noFill/>
          </a:ln>
        </p:spPr>
        <p:txBody>
          <a:bodyPr wrap="square" lIns="3600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BEISPIELGEBÄUDE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Einzeln stehendes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Mehrfamilienhaus,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Baujahr 1925, unterkellert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GEFÄHRDUNG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Flusshochwasser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HQ</a:t>
            </a:r>
            <a:r>
              <a:rPr lang="de-DE" sz="1200" baseline="-250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100</a:t>
            </a: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 = 1,30 m über GOK</a:t>
            </a:r>
            <a:endParaRPr lang="de-DE" sz="18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0086ABA-D017-9F38-C52F-BFD601948DCC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BEWERTUNG DER SCHADENANFÄLLIGKEIT EINES BEISPIELGEBÄUDES</a:t>
            </a:r>
          </a:p>
        </p:txBody>
      </p:sp>
    </p:spTree>
    <p:extLst>
      <p:ext uri="{BB962C8B-B14F-4D97-AF65-F5344CB8AC3E}">
        <p14:creationId xmlns:p14="http://schemas.microsoft.com/office/powerpoint/2010/main" val="418379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ransport, Wasserfahrzeug, Boot enthält.&#10;&#10;Automatisch generierte Beschreibung">
            <a:extLst>
              <a:ext uri="{FF2B5EF4-FFF2-40B4-BE49-F238E27FC236}">
                <a16:creationId xmlns:a16="http://schemas.microsoft.com/office/drawing/2014/main" id="{0C287563-9667-4C18-8769-1B425E46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63" y="1700213"/>
            <a:ext cx="10802112" cy="46085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106625E-0765-4B53-97DE-49EF304772C0}"/>
              </a:ext>
            </a:extLst>
          </p:cNvPr>
          <p:cNvSpPr txBox="1"/>
          <p:nvPr/>
        </p:nvSpPr>
        <p:spPr>
          <a:xfrm>
            <a:off x="8798898" y="4821900"/>
            <a:ext cx="2650084" cy="13369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Innenwandkonstruktion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Innenputz (Kalkzement), d = 1,5 cm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Vollziegelmauerwerk, d = 24 cm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Innenputz (Kalkzement), d = 1,5 cm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Schadenanfälligkeitszahl: 8,1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ADE6484-BCC4-4FBF-8780-AAED2858A93A}"/>
              </a:ext>
            </a:extLst>
          </p:cNvPr>
          <p:cNvCxnSpPr>
            <a:cxnSpLocks/>
          </p:cNvCxnSpPr>
          <p:nvPr/>
        </p:nvCxnSpPr>
        <p:spPr bwMode="auto">
          <a:xfrm>
            <a:off x="6448926" y="4340618"/>
            <a:ext cx="698529" cy="11343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/>
          </a:ln>
          <a:effectLst/>
        </p:spPr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45DE4DC-C58B-4E7B-8F24-0F7BEF664CB0}"/>
              </a:ext>
            </a:extLst>
          </p:cNvPr>
          <p:cNvCxnSpPr>
            <a:cxnSpLocks/>
          </p:cNvCxnSpPr>
          <p:nvPr/>
        </p:nvCxnSpPr>
        <p:spPr bwMode="auto">
          <a:xfrm>
            <a:off x="7145867" y="5473119"/>
            <a:ext cx="15258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ED83AE6-C9A3-D6B6-2496-ACA3BE6D9CDD}"/>
              </a:ext>
            </a:extLst>
          </p:cNvPr>
          <p:cNvSpPr txBox="1"/>
          <p:nvPr/>
        </p:nvSpPr>
        <p:spPr>
          <a:xfrm>
            <a:off x="1066929" y="2135900"/>
            <a:ext cx="2365885" cy="2010935"/>
          </a:xfrm>
          <a:prstGeom prst="rect">
            <a:avLst/>
          </a:prstGeom>
          <a:noFill/>
          <a:ln>
            <a:noFill/>
          </a:ln>
        </p:spPr>
        <p:txBody>
          <a:bodyPr wrap="square" lIns="3600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BEISPIELGEBÄUDE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Einzeln stehendes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Mehrfamilienhaus,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Baujahr 1925, unterkellert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sz="1200" b="1" dirty="0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GEFÄHRDUNG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Flusshochwasser</a:t>
            </a:r>
            <a:b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HQ</a:t>
            </a:r>
            <a:r>
              <a:rPr lang="de-DE" sz="1200" baseline="-250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100</a:t>
            </a:r>
            <a:r>
              <a:rPr lang="de-DE" sz="12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 = 1,30 m über GOK</a:t>
            </a:r>
            <a:endParaRPr lang="de-DE" sz="18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73DF7FC-B010-201E-E096-225EB9F50691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BEWERTUNG DER SCHADENANFÄLLIGKEIT EINES BEISPIELGEBÄUDES</a:t>
            </a:r>
          </a:p>
        </p:txBody>
      </p:sp>
    </p:spTree>
    <p:extLst>
      <p:ext uri="{BB962C8B-B14F-4D97-AF65-F5344CB8AC3E}">
        <p14:creationId xmlns:p14="http://schemas.microsoft.com/office/powerpoint/2010/main" val="250452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23">
            <a:extLst>
              <a:ext uri="{FF2B5EF4-FFF2-40B4-BE49-F238E27FC236}">
                <a16:creationId xmlns:a16="http://schemas.microsoft.com/office/drawing/2014/main" id="{4A45E449-FD34-4DC8-B184-A145D5CD330F}"/>
              </a:ext>
            </a:extLst>
          </p:cNvPr>
          <p:cNvSpPr txBox="1"/>
          <p:nvPr/>
        </p:nvSpPr>
        <p:spPr>
          <a:xfrm>
            <a:off x="5290332" y="3021277"/>
            <a:ext cx="16113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rgbClr val="595B5A"/>
                </a:solidFill>
              </a:rPr>
              <a:t>4,5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F7F0992-DF48-4C8A-8658-F4BF9064A57E}"/>
              </a:ext>
            </a:extLst>
          </p:cNvPr>
          <p:cNvSpPr txBox="1"/>
          <p:nvPr/>
        </p:nvSpPr>
        <p:spPr>
          <a:xfrm>
            <a:off x="8385072" y="2552331"/>
            <a:ext cx="2319440" cy="1216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>
                <a:solidFill>
                  <a:srgbClr val="CE7F16"/>
                </a:solidFill>
                <a:latin typeface="Avenir Next LT Pro Demi" panose="020B0704020202020204" pitchFamily="34" charset="0"/>
              </a:rPr>
              <a:t>Schadenanfälligkeit</a:t>
            </a:r>
            <a:br>
              <a:rPr lang="de-DE" sz="1400" b="1" dirty="0">
                <a:solidFill>
                  <a:srgbClr val="CE7F16"/>
                </a:solidFill>
                <a:latin typeface="Avenir Next LT Pro Demi" panose="020B0704020202020204" pitchFamily="34" charset="0"/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Gesamtpunktwert des Gebäudes im</a:t>
            </a:r>
            <a:b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Ausgangszustand</a:t>
            </a:r>
            <a:b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4,5 von 10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A9AB862B-AFB7-4CDA-A6D9-C8CBB92937E6}"/>
              </a:ext>
            </a:extLst>
          </p:cNvPr>
          <p:cNvCxnSpPr>
            <a:cxnSpLocks/>
            <a:endCxn id="33" idx="2"/>
          </p:cNvCxnSpPr>
          <p:nvPr/>
        </p:nvCxnSpPr>
        <p:spPr bwMode="auto">
          <a:xfrm flipV="1">
            <a:off x="7689822" y="2204833"/>
            <a:ext cx="1574530" cy="139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EC7DFD5E-C314-4CDC-AF73-DFE8C06A4B6B}"/>
              </a:ext>
            </a:extLst>
          </p:cNvPr>
          <p:cNvSpPr txBox="1"/>
          <p:nvPr/>
        </p:nvSpPr>
        <p:spPr>
          <a:xfrm>
            <a:off x="1612016" y="2552332"/>
            <a:ext cx="1954381" cy="810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>
                <a:solidFill>
                  <a:srgbClr val="FBC6A1"/>
                </a:solidFill>
              </a:rPr>
              <a:t>„Risikoübertragung“</a:t>
            </a:r>
            <a:br>
              <a:rPr lang="de-DE" sz="1400" b="1" dirty="0">
                <a:solidFill>
                  <a:srgbClr val="FBC6A1"/>
                </a:solidFill>
              </a:rPr>
            </a:br>
            <a:r>
              <a:rPr lang="de-DE" sz="1400" b="1" dirty="0">
                <a:solidFill>
                  <a:srgbClr val="FBC6A1"/>
                </a:solidFill>
              </a:rPr>
              <a:t>„Risikoakzeptanz“</a:t>
            </a:r>
            <a:br>
              <a:rPr lang="de-DE" sz="1400" b="1" dirty="0">
                <a:solidFill>
                  <a:srgbClr val="FBC6A1"/>
                </a:solidFill>
              </a:rPr>
            </a:br>
            <a:r>
              <a:rPr lang="de-DE" sz="1200" dirty="0">
                <a:solidFill>
                  <a:srgbClr val="595B5A"/>
                </a:solidFill>
              </a:rPr>
              <a:t>Punktwert 5,5 von 10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A0B70441-E3B1-4E76-9A67-0CDDA2D73168}"/>
              </a:ext>
            </a:extLst>
          </p:cNvPr>
          <p:cNvCxnSpPr>
            <a:cxnSpLocks/>
            <a:stCxn id="30" idx="6"/>
          </p:cNvCxnSpPr>
          <p:nvPr/>
        </p:nvCxnSpPr>
        <p:spPr bwMode="auto">
          <a:xfrm>
            <a:off x="2877204" y="2204832"/>
            <a:ext cx="1587640" cy="19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AA8565C-44FB-4570-9373-C28DA6120F02}"/>
              </a:ext>
            </a:extLst>
          </p:cNvPr>
          <p:cNvGrpSpPr/>
          <p:nvPr/>
        </p:nvGrpSpPr>
        <p:grpSpPr>
          <a:xfrm>
            <a:off x="2301204" y="1916832"/>
            <a:ext cx="576000" cy="576000"/>
            <a:chOff x="1159006" y="3035490"/>
            <a:chExt cx="576000" cy="57600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684260D1-36EF-4F6A-B8C8-59310791CBEE}"/>
                </a:ext>
              </a:extLst>
            </p:cNvPr>
            <p:cNvSpPr/>
            <p:nvPr/>
          </p:nvSpPr>
          <p:spPr bwMode="auto">
            <a:xfrm>
              <a:off x="1159006" y="3035490"/>
              <a:ext cx="576000" cy="576000"/>
            </a:xfrm>
            <a:prstGeom prst="ellipse">
              <a:avLst/>
            </a:prstGeom>
            <a:solidFill>
              <a:srgbClr val="FBC6A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31" name="Grafik 30" descr="Senden">
              <a:extLst>
                <a:ext uri="{FF2B5EF4-FFF2-40B4-BE49-F238E27FC236}">
                  <a16:creationId xmlns:a16="http://schemas.microsoft.com/office/drawing/2014/main" id="{6F1D5FF3-BC66-4B38-8285-A5BE61800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96075" y="3094989"/>
              <a:ext cx="457002" cy="457002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D687992-56C8-40CB-8CFF-D4C9A9075ED3}"/>
              </a:ext>
            </a:extLst>
          </p:cNvPr>
          <p:cNvGrpSpPr/>
          <p:nvPr/>
        </p:nvGrpSpPr>
        <p:grpSpPr>
          <a:xfrm>
            <a:off x="9264352" y="1916832"/>
            <a:ext cx="576000" cy="576000"/>
            <a:chOff x="8034039" y="1897135"/>
            <a:chExt cx="576000" cy="576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7D54B717-F1CD-4E24-B11A-132E3D5C229E}"/>
                </a:ext>
              </a:extLst>
            </p:cNvPr>
            <p:cNvSpPr/>
            <p:nvPr/>
          </p:nvSpPr>
          <p:spPr bwMode="auto">
            <a:xfrm>
              <a:off x="8034039" y="1897135"/>
              <a:ext cx="576000" cy="576000"/>
            </a:xfrm>
            <a:prstGeom prst="ellipse">
              <a:avLst/>
            </a:prstGeom>
            <a:solidFill>
              <a:srgbClr val="CE7F1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34" name="Grafik 33" descr="Haus">
              <a:extLst>
                <a:ext uri="{FF2B5EF4-FFF2-40B4-BE49-F238E27FC236}">
                  <a16:creationId xmlns:a16="http://schemas.microsoft.com/office/drawing/2014/main" id="{8D35A2E5-7E54-4C4F-9EEE-A4951023B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06039" y="1969135"/>
              <a:ext cx="432000" cy="432000"/>
            </a:xfrm>
            <a:prstGeom prst="rect">
              <a:avLst/>
            </a:prstGeom>
          </p:spPr>
        </p:pic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559E744B-591B-4443-902D-1969C79AFFD9}"/>
              </a:ext>
            </a:extLst>
          </p:cNvPr>
          <p:cNvSpPr/>
          <p:nvPr/>
        </p:nvSpPr>
        <p:spPr bwMode="auto">
          <a:xfrm>
            <a:off x="4440000" y="2028282"/>
            <a:ext cx="3312000" cy="3309426"/>
          </a:xfrm>
          <a:custGeom>
            <a:avLst/>
            <a:gdLst>
              <a:gd name="connsiteX0" fmla="*/ 1706965 w 3312000"/>
              <a:gd name="connsiteY0" fmla="*/ 0 h 3309426"/>
              <a:gd name="connsiteX1" fmla="*/ 1825316 w 3312000"/>
              <a:gd name="connsiteY1" fmla="*/ 5976 h 3309426"/>
              <a:gd name="connsiteX2" fmla="*/ 3312000 w 3312000"/>
              <a:gd name="connsiteY2" fmla="*/ 1653426 h 3309426"/>
              <a:gd name="connsiteX3" fmla="*/ 1656000 w 3312000"/>
              <a:gd name="connsiteY3" fmla="*/ 3309426 h 3309426"/>
              <a:gd name="connsiteX4" fmla="*/ 0 w 3312000"/>
              <a:gd name="connsiteY4" fmla="*/ 1653426 h 3309426"/>
              <a:gd name="connsiteX5" fmla="*/ 1486684 w 3312000"/>
              <a:gd name="connsiteY5" fmla="*/ 5976 h 3309426"/>
              <a:gd name="connsiteX6" fmla="*/ 1585920 w 3312000"/>
              <a:gd name="connsiteY6" fmla="*/ 965 h 3309426"/>
              <a:gd name="connsiteX7" fmla="*/ 1585920 w 3312000"/>
              <a:gd name="connsiteY7" fmla="*/ 427385 h 3309426"/>
              <a:gd name="connsiteX8" fmla="*/ 1530283 w 3312000"/>
              <a:gd name="connsiteY8" fmla="*/ 430194 h 3309426"/>
              <a:gd name="connsiteX9" fmla="*/ 426420 w 3312000"/>
              <a:gd name="connsiteY9" fmla="*/ 1653426 h 3309426"/>
              <a:gd name="connsiteX10" fmla="*/ 1656000 w 3312000"/>
              <a:gd name="connsiteY10" fmla="*/ 2883006 h 3309426"/>
              <a:gd name="connsiteX11" fmla="*/ 2885580 w 3312000"/>
              <a:gd name="connsiteY11" fmla="*/ 1653426 h 3309426"/>
              <a:gd name="connsiteX12" fmla="*/ 1781717 w 3312000"/>
              <a:gd name="connsiteY12" fmla="*/ 430194 h 3309426"/>
              <a:gd name="connsiteX13" fmla="*/ 1706965 w 3312000"/>
              <a:gd name="connsiteY13" fmla="*/ 426420 h 3309426"/>
              <a:gd name="connsiteX14" fmla="*/ 1706965 w 3312000"/>
              <a:gd name="connsiteY14" fmla="*/ 0 h 330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2000" h="3309426">
                <a:moveTo>
                  <a:pt x="1706965" y="0"/>
                </a:moveTo>
                <a:lnTo>
                  <a:pt x="1825316" y="5976"/>
                </a:lnTo>
                <a:cubicBezTo>
                  <a:pt x="2660365" y="90780"/>
                  <a:pt x="3312000" y="796004"/>
                  <a:pt x="3312000" y="1653426"/>
                </a:cubicBezTo>
                <a:cubicBezTo>
                  <a:pt x="3312000" y="2568010"/>
                  <a:pt x="2570584" y="3309426"/>
                  <a:pt x="1656000" y="3309426"/>
                </a:cubicBezTo>
                <a:cubicBezTo>
                  <a:pt x="741416" y="3309426"/>
                  <a:pt x="0" y="2568010"/>
                  <a:pt x="0" y="1653426"/>
                </a:cubicBezTo>
                <a:cubicBezTo>
                  <a:pt x="0" y="796004"/>
                  <a:pt x="651635" y="90780"/>
                  <a:pt x="1486684" y="5976"/>
                </a:cubicBezTo>
                <a:lnTo>
                  <a:pt x="1585920" y="965"/>
                </a:lnTo>
                <a:lnTo>
                  <a:pt x="1585920" y="427385"/>
                </a:lnTo>
                <a:lnTo>
                  <a:pt x="1530283" y="430194"/>
                </a:lnTo>
                <a:cubicBezTo>
                  <a:pt x="910260" y="493161"/>
                  <a:pt x="426420" y="1016791"/>
                  <a:pt x="426420" y="1653426"/>
                </a:cubicBezTo>
                <a:cubicBezTo>
                  <a:pt x="426420" y="2332504"/>
                  <a:pt x="976922" y="2883006"/>
                  <a:pt x="1656000" y="2883006"/>
                </a:cubicBezTo>
                <a:cubicBezTo>
                  <a:pt x="2335078" y="2883006"/>
                  <a:pt x="2885580" y="2332504"/>
                  <a:pt x="2885580" y="1653426"/>
                </a:cubicBezTo>
                <a:cubicBezTo>
                  <a:pt x="2885580" y="1016791"/>
                  <a:pt x="2401740" y="493161"/>
                  <a:pt x="1781717" y="430194"/>
                </a:cubicBezTo>
                <a:lnTo>
                  <a:pt x="1706965" y="426420"/>
                </a:lnTo>
                <a:lnTo>
                  <a:pt x="1706965" y="0"/>
                </a:lnTo>
                <a:close/>
              </a:path>
            </a:pathLst>
          </a:custGeom>
          <a:solidFill>
            <a:srgbClr val="FBC6A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8A19E052-6A26-4C7F-85A8-E7637FDAFA81}"/>
              </a:ext>
            </a:extLst>
          </p:cNvPr>
          <p:cNvSpPr/>
          <p:nvPr/>
        </p:nvSpPr>
        <p:spPr bwMode="auto">
          <a:xfrm rot="9720000">
            <a:off x="6513613" y="4826370"/>
            <a:ext cx="121045" cy="433388"/>
          </a:xfrm>
          <a:custGeom>
            <a:avLst/>
            <a:gdLst>
              <a:gd name="connsiteX0" fmla="*/ 0 w 121045"/>
              <a:gd name="connsiteY0" fmla="*/ 430330 h 430330"/>
              <a:gd name="connsiteX1" fmla="*/ 0 w 121045"/>
              <a:gd name="connsiteY1" fmla="*/ 4021 h 430330"/>
              <a:gd name="connsiteX2" fmla="*/ 109491 w 121045"/>
              <a:gd name="connsiteY2" fmla="*/ 0 h 430330"/>
              <a:gd name="connsiteX3" fmla="*/ 121045 w 121045"/>
              <a:gd name="connsiteY3" fmla="*/ 723 h 430330"/>
              <a:gd name="connsiteX4" fmla="*/ 121045 w 121045"/>
              <a:gd name="connsiteY4" fmla="*/ 427554 h 430330"/>
              <a:gd name="connsiteX5" fmla="*/ 104243 w 121045"/>
              <a:gd name="connsiteY5" fmla="*/ 426503 h 430330"/>
              <a:gd name="connsiteX6" fmla="*/ 0 w 121045"/>
              <a:gd name="connsiteY6" fmla="*/ 430330 h 43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45" h="430330">
                <a:moveTo>
                  <a:pt x="0" y="430330"/>
                </a:moveTo>
                <a:lnTo>
                  <a:pt x="0" y="4021"/>
                </a:lnTo>
                <a:lnTo>
                  <a:pt x="109491" y="0"/>
                </a:lnTo>
                <a:lnTo>
                  <a:pt x="121045" y="723"/>
                </a:lnTo>
                <a:lnTo>
                  <a:pt x="121045" y="427554"/>
                </a:lnTo>
                <a:lnTo>
                  <a:pt x="104243" y="426503"/>
                </a:lnTo>
                <a:lnTo>
                  <a:pt x="0" y="43033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4DDEA576-6567-4B28-A8C0-831CE8E613A9}"/>
              </a:ext>
            </a:extLst>
          </p:cNvPr>
          <p:cNvSpPr/>
          <p:nvPr/>
        </p:nvSpPr>
        <p:spPr bwMode="auto">
          <a:xfrm rot="9720000">
            <a:off x="6164010" y="1854362"/>
            <a:ext cx="1567339" cy="3205637"/>
          </a:xfrm>
          <a:custGeom>
            <a:avLst/>
            <a:gdLst>
              <a:gd name="connsiteX0" fmla="*/ 1088098 w 1567339"/>
              <a:gd name="connsiteY0" fmla="*/ 3205637 h 3205637"/>
              <a:gd name="connsiteX1" fmla="*/ 986327 w 1567339"/>
              <a:gd name="connsiteY1" fmla="*/ 3166793 h 3205637"/>
              <a:gd name="connsiteX2" fmla="*/ 81497 w 1567339"/>
              <a:gd name="connsiteY2" fmla="*/ 1140564 h 3205637"/>
              <a:gd name="connsiteX3" fmla="*/ 1514923 w 1567339"/>
              <a:gd name="connsiteY3" fmla="*/ 1925 h 3205637"/>
              <a:gd name="connsiteX4" fmla="*/ 1567339 w 1567339"/>
              <a:gd name="connsiteY4" fmla="*/ 0 h 3205637"/>
              <a:gd name="connsiteX5" fmla="*/ 1567339 w 1567339"/>
              <a:gd name="connsiteY5" fmla="*/ 426309 h 3205637"/>
              <a:gd name="connsiteX6" fmla="*/ 1551365 w 1567339"/>
              <a:gd name="connsiteY6" fmla="*/ 426896 h 3205637"/>
              <a:gd name="connsiteX7" fmla="*/ 487047 w 1567339"/>
              <a:gd name="connsiteY7" fmla="*/ 1272335 h 3205637"/>
              <a:gd name="connsiteX8" fmla="*/ 1158883 w 1567339"/>
              <a:gd name="connsiteY8" fmla="*/ 2776810 h 3205637"/>
              <a:gd name="connsiteX9" fmla="*/ 1219869 w 1567339"/>
              <a:gd name="connsiteY9" fmla="*/ 2800087 h 3205637"/>
              <a:gd name="connsiteX10" fmla="*/ 1088098 w 1567339"/>
              <a:gd name="connsiteY10" fmla="*/ 3205637 h 320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339" h="3205637">
                <a:moveTo>
                  <a:pt x="1088098" y="3205637"/>
                </a:moveTo>
                <a:lnTo>
                  <a:pt x="986327" y="3166793"/>
                </a:lnTo>
                <a:cubicBezTo>
                  <a:pt x="218355" y="2828095"/>
                  <a:pt x="-183461" y="1956021"/>
                  <a:pt x="81497" y="1140564"/>
                </a:cubicBezTo>
                <a:cubicBezTo>
                  <a:pt x="293464" y="488198"/>
                  <a:pt x="871964" y="57346"/>
                  <a:pt x="1514923" y="1925"/>
                </a:cubicBezTo>
                <a:lnTo>
                  <a:pt x="1567339" y="0"/>
                </a:lnTo>
                <a:lnTo>
                  <a:pt x="1567339" y="426309"/>
                </a:lnTo>
                <a:lnTo>
                  <a:pt x="1551365" y="426896"/>
                </a:lnTo>
                <a:cubicBezTo>
                  <a:pt x="1073969" y="468046"/>
                  <a:pt x="644431" y="787954"/>
                  <a:pt x="487047" y="1272335"/>
                </a:cubicBezTo>
                <a:cubicBezTo>
                  <a:pt x="290316" y="1877811"/>
                  <a:pt x="588664" y="2525327"/>
                  <a:pt x="1158883" y="2776810"/>
                </a:cubicBezTo>
                <a:lnTo>
                  <a:pt x="1219869" y="2800087"/>
                </a:lnTo>
                <a:lnTo>
                  <a:pt x="1088098" y="3205637"/>
                </a:lnTo>
                <a:close/>
              </a:path>
            </a:pathLst>
          </a:custGeom>
          <a:solidFill>
            <a:srgbClr val="CE7F1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84356941-8D8A-41C2-B397-B88DE94E489C}"/>
              </a:ext>
            </a:extLst>
          </p:cNvPr>
          <p:cNvSpPr/>
          <p:nvPr/>
        </p:nvSpPr>
        <p:spPr bwMode="auto">
          <a:xfrm>
            <a:off x="6027640" y="2018502"/>
            <a:ext cx="132654" cy="439305"/>
          </a:xfrm>
          <a:custGeom>
            <a:avLst/>
            <a:gdLst>
              <a:gd name="connsiteX0" fmla="*/ 70080 w 121045"/>
              <a:gd name="connsiteY0" fmla="*/ 0 h 429959"/>
              <a:gd name="connsiteX1" fmla="*/ 121045 w 121045"/>
              <a:gd name="connsiteY1" fmla="*/ 2574 h 429959"/>
              <a:gd name="connsiteX2" fmla="*/ 121045 w 121045"/>
              <a:gd name="connsiteY2" fmla="*/ 428994 h 429959"/>
              <a:gd name="connsiteX3" fmla="*/ 70080 w 121045"/>
              <a:gd name="connsiteY3" fmla="*/ 426420 h 429959"/>
              <a:gd name="connsiteX4" fmla="*/ 0 w 121045"/>
              <a:gd name="connsiteY4" fmla="*/ 429959 h 429959"/>
              <a:gd name="connsiteX5" fmla="*/ 0 w 121045"/>
              <a:gd name="connsiteY5" fmla="*/ 3539 h 429959"/>
              <a:gd name="connsiteX6" fmla="*/ 70080 w 121045"/>
              <a:gd name="connsiteY6" fmla="*/ 0 h 4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45" h="429959">
                <a:moveTo>
                  <a:pt x="70080" y="0"/>
                </a:moveTo>
                <a:lnTo>
                  <a:pt x="121045" y="2574"/>
                </a:lnTo>
                <a:lnTo>
                  <a:pt x="121045" y="428994"/>
                </a:lnTo>
                <a:lnTo>
                  <a:pt x="70080" y="426420"/>
                </a:lnTo>
                <a:lnTo>
                  <a:pt x="0" y="429959"/>
                </a:lnTo>
                <a:lnTo>
                  <a:pt x="0" y="3539"/>
                </a:lnTo>
                <a:lnTo>
                  <a:pt x="7008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B577087-DC25-477D-8850-E62B413169A7}"/>
              </a:ext>
            </a:extLst>
          </p:cNvPr>
          <p:cNvCxnSpPr/>
          <p:nvPr/>
        </p:nvCxnSpPr>
        <p:spPr bwMode="auto">
          <a:xfrm rot="2700000" flipV="1">
            <a:off x="4355889" y="2478105"/>
            <a:ext cx="72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7A2918AF-A999-4E10-B333-CB1E1A5FCD61}"/>
              </a:ext>
            </a:extLst>
          </p:cNvPr>
          <p:cNvCxnSpPr/>
          <p:nvPr/>
        </p:nvCxnSpPr>
        <p:spPr bwMode="auto">
          <a:xfrm rot="18900000">
            <a:off x="7075263" y="2472152"/>
            <a:ext cx="72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1CDE2393-31E6-48BA-A13C-35E4B2ECC8BD}"/>
              </a:ext>
            </a:extLst>
          </p:cNvPr>
          <p:cNvSpPr txBox="1"/>
          <p:nvPr/>
        </p:nvSpPr>
        <p:spPr>
          <a:xfrm>
            <a:off x="5285823" y="3021276"/>
            <a:ext cx="170110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rgbClr val="595B5A"/>
                </a:solidFill>
                <a:latin typeface="Avenir Next LT Pro Demi" panose="020B0704020202020204" pitchFamily="34" charset="0"/>
              </a:rPr>
              <a:t>4,5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131CF662-5F47-4D8B-809C-A7DF39AF7C97}"/>
              </a:ext>
            </a:extLst>
          </p:cNvPr>
          <p:cNvSpPr txBox="1"/>
          <p:nvPr/>
        </p:nvSpPr>
        <p:spPr>
          <a:xfrm>
            <a:off x="1700769" y="2552401"/>
            <a:ext cx="1774845" cy="81067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>
                <a:solidFill>
                  <a:srgbClr val="FBC6A1"/>
                </a:solidFill>
                <a:latin typeface="Avenir Next LT Pro Demi" panose="020B0704020202020204" pitchFamily="34" charset="0"/>
              </a:rPr>
              <a:t>Risikoübertragung</a:t>
            </a:r>
            <a:br>
              <a:rPr lang="de-DE" sz="1400" b="1" dirty="0">
                <a:solidFill>
                  <a:srgbClr val="FBC6A1"/>
                </a:solidFill>
                <a:latin typeface="Avenir Next LT Pro Demi" panose="020B0704020202020204" pitchFamily="34" charset="0"/>
              </a:rPr>
            </a:br>
            <a:r>
              <a:rPr lang="de-DE" sz="1400" b="1" dirty="0">
                <a:solidFill>
                  <a:srgbClr val="FBC6A1"/>
                </a:solidFill>
                <a:latin typeface="Avenir Next LT Pro Demi" panose="020B0704020202020204" pitchFamily="34" charset="0"/>
              </a:rPr>
              <a:t>Risikoakzeptanz</a:t>
            </a:r>
            <a:br>
              <a:rPr lang="de-DE" sz="1400" b="1" dirty="0">
                <a:solidFill>
                  <a:srgbClr val="FBC6A1"/>
                </a:solidFill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Punktwert 5,5 von 10</a:t>
            </a:r>
          </a:p>
        </p:txBody>
      </p:sp>
      <p:sp>
        <p:nvSpPr>
          <p:cNvPr id="52" name="Titel 1">
            <a:extLst>
              <a:ext uri="{FF2B5EF4-FFF2-40B4-BE49-F238E27FC236}">
                <a16:creationId xmlns:a16="http://schemas.microsoft.com/office/drawing/2014/main" id="{3DD2FAE1-F4C8-4571-8787-75BB07CA5954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85680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BEWERTUNG DES AUSGANGSZUSTANDS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180B8918-824E-49F0-8B9C-76042A1CA679}"/>
              </a:ext>
            </a:extLst>
          </p:cNvPr>
          <p:cNvSpPr txBox="1"/>
          <p:nvPr/>
        </p:nvSpPr>
        <p:spPr>
          <a:xfrm>
            <a:off x="719999" y="5568331"/>
            <a:ext cx="8076339" cy="7497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400" b="1" dirty="0">
                <a:latin typeface="Avenir Next LT Pro Demi" panose="020B0704020202020204" pitchFamily="34" charset="0"/>
                <a:cs typeface="Calibri" panose="020F0502020204030204" pitchFamily="34" charset="0"/>
              </a:rPr>
              <a:t>EINZELN STEHENDES MEHRFAMILIENHAUS</a:t>
            </a:r>
            <a: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  <a:t>, BAUJAHR 1925</a:t>
            </a:r>
          </a:p>
          <a:p>
            <a:pPr>
              <a:lnSpc>
                <a:spcPts val="2000"/>
              </a:lnSpc>
            </a:pPr>
            <a: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  <a:t>Gefährdet durch Flusshochwasser</a:t>
            </a:r>
            <a:b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</a:br>
            <a: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  <a:t>Ausgewähltes Überflutungsszenario: HQ</a:t>
            </a:r>
            <a:r>
              <a:rPr lang="de-DE" sz="1400" baseline="-25000" dirty="0">
                <a:latin typeface="Avenir Next LT Pro" panose="020B0504020202020204" pitchFamily="34" charset="0"/>
                <a:cs typeface="Calibri" panose="020F0502020204030204" pitchFamily="34" charset="0"/>
              </a:rPr>
              <a:t>100</a:t>
            </a:r>
            <a: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  <a:t> = 1,30 m ü GOK</a:t>
            </a:r>
          </a:p>
        </p:txBody>
      </p:sp>
      <p:graphicFrame>
        <p:nvGraphicFramePr>
          <p:cNvPr id="56" name="Tabelle 7">
            <a:extLst>
              <a:ext uri="{FF2B5EF4-FFF2-40B4-BE49-F238E27FC236}">
                <a16:creationId xmlns:a16="http://schemas.microsoft.com/office/drawing/2014/main" id="{B57642D3-F560-424C-AB28-8CD50C07131D}"/>
              </a:ext>
            </a:extLst>
          </p:cNvPr>
          <p:cNvGraphicFramePr>
            <a:graphicFrameLocks noGrp="1"/>
          </p:cNvGraphicFramePr>
          <p:nvPr/>
        </p:nvGraphicFramePr>
        <p:xfrm>
          <a:off x="9054424" y="4494027"/>
          <a:ext cx="2448000" cy="18313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624"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  <a:cs typeface="Calibri" panose="020F0502020204030204" pitchFamily="34" charset="0"/>
                        </a:rPr>
                        <a:t>Wertebereich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latin typeface="Avenir Next LT Pro Demi" panose="020B0704020202020204" pitchFamily="34" charset="0"/>
                          <a:cs typeface="Calibri" panose="020F0502020204030204" pitchFamily="34" charset="0"/>
                        </a:rPr>
                        <a:t>Schaden-anfälligkeit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0 ≤ Pkt. &lt;</a:t>
                      </a:r>
                      <a:r>
                        <a:rPr lang="de-DE" sz="1100" baseline="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de-DE" sz="1100" dirty="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sehr hoch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marL="0" marR="0" indent="0" algn="ctr" defTabSz="4572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2 ≤ Pkt. &lt;</a:t>
                      </a:r>
                      <a:r>
                        <a:rPr lang="de-DE" sz="1100" baseline="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4</a:t>
                      </a:r>
                      <a:endParaRPr lang="de-DE" sz="1100" dirty="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hoch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marL="0" marR="0" indent="0" algn="ctr" defTabSz="4572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4 ≤ Pkt. &lt;</a:t>
                      </a:r>
                      <a:r>
                        <a:rPr lang="de-DE" sz="1100" baseline="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6</a:t>
                      </a:r>
                      <a:endParaRPr lang="de-DE" sz="1100" dirty="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mittel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marL="0" marR="0" indent="0" algn="ctr" defTabSz="4572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6 ≤ Pkt. &lt;</a:t>
                      </a:r>
                      <a:r>
                        <a:rPr lang="de-DE" sz="1100" baseline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lang="de-DE" sz="110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gering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marL="0" marR="0" indent="0" algn="ctr" defTabSz="4572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8 ≤ Pkt. ≤ </a:t>
                      </a:r>
                      <a:r>
                        <a:rPr lang="de-DE" sz="1100" baseline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de-DE" sz="110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sehr gering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98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68F28AD3-4C1F-51F8-4DCF-95907A6B5F0B}"/>
              </a:ext>
            </a:extLst>
          </p:cNvPr>
          <p:cNvSpPr/>
          <p:nvPr/>
        </p:nvSpPr>
        <p:spPr bwMode="auto">
          <a:xfrm>
            <a:off x="720001" y="1728000"/>
            <a:ext cx="10776674" cy="4608512"/>
          </a:xfrm>
          <a:prstGeom prst="rect">
            <a:avLst/>
          </a:prstGeom>
          <a:solidFill>
            <a:srgbClr val="8E9C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endParaRPr lang="de-DE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29250F2-D830-412D-51CF-E27E15EDBFBD}"/>
              </a:ext>
            </a:extLst>
          </p:cNvPr>
          <p:cNvSpPr txBox="1"/>
          <p:nvPr/>
        </p:nvSpPr>
        <p:spPr>
          <a:xfrm>
            <a:off x="1252350" y="1843295"/>
            <a:ext cx="9687301" cy="724600"/>
          </a:xfrm>
          <a:prstGeom prst="rect">
            <a:avLst/>
          </a:prstGeom>
          <a:solidFill>
            <a:srgbClr val="FF8C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defTabSz="361950">
              <a:lnSpc>
                <a:spcPct val="110000"/>
              </a:lnSpc>
              <a:defRPr sz="600" b="1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400" dirty="0">
                <a:solidFill>
                  <a:schemeClr val="bg1"/>
                </a:solidFill>
              </a:rPr>
              <a:t>Strategie Widerstehen, </a:t>
            </a:r>
            <a:r>
              <a:rPr lang="de-DE" sz="1400" b="0" dirty="0">
                <a:solidFill>
                  <a:schemeClr val="bg1"/>
                </a:solidFill>
              </a:rPr>
              <a:t>d. h. Wassereintritt bis zur Höhe des Schutzziels</a:t>
            </a:r>
            <a:br>
              <a:rPr lang="de-DE" sz="1400" b="0" dirty="0">
                <a:solidFill>
                  <a:schemeClr val="bg1"/>
                </a:solidFill>
              </a:rPr>
            </a:br>
            <a:r>
              <a:rPr lang="de-DE" sz="1400" b="0" dirty="0">
                <a:solidFill>
                  <a:schemeClr val="bg1"/>
                </a:solidFill>
              </a:rPr>
              <a:t>(130 cm über der Geländeoberkante*) verhindern bzw. erheblich verzögern</a:t>
            </a:r>
          </a:p>
        </p:txBody>
      </p:sp>
      <p:sp>
        <p:nvSpPr>
          <p:cNvPr id="26" name="Plus 52">
            <a:extLst>
              <a:ext uri="{FF2B5EF4-FFF2-40B4-BE49-F238E27FC236}">
                <a16:creationId xmlns:a16="http://schemas.microsoft.com/office/drawing/2014/main" id="{2B3C8371-7BF5-7A6E-403C-557ABEB5442E}"/>
              </a:ext>
            </a:extLst>
          </p:cNvPr>
          <p:cNvSpPr/>
          <p:nvPr/>
        </p:nvSpPr>
        <p:spPr>
          <a:xfrm>
            <a:off x="3447024" y="4269374"/>
            <a:ext cx="288000" cy="288000"/>
          </a:xfrm>
          <a:prstGeom prst="mathPlus">
            <a:avLst/>
          </a:prstGeom>
          <a:solidFill>
            <a:srgbClr val="FF8C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t" anchorCtr="0" compatLnSpc="1">
            <a:prstTxWarp prst="textNoShape">
              <a:avLst/>
            </a:prstTxWarp>
          </a:bodyPr>
          <a:lstStyle/>
          <a:p>
            <a:pPr algn="ctr" defTabSz="361950">
              <a:lnSpc>
                <a:spcPct val="110000"/>
              </a:lnSpc>
            </a:pPr>
            <a:endParaRPr lang="de-DE" sz="600" b="1">
              <a:solidFill>
                <a:srgbClr val="595B5A"/>
              </a:solidFill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32" name="Plus 54">
            <a:extLst>
              <a:ext uri="{FF2B5EF4-FFF2-40B4-BE49-F238E27FC236}">
                <a16:creationId xmlns:a16="http://schemas.microsoft.com/office/drawing/2014/main" id="{810AE63C-C792-0DD6-DA14-4EC0E09DF513}"/>
              </a:ext>
            </a:extLst>
          </p:cNvPr>
          <p:cNvSpPr/>
          <p:nvPr/>
        </p:nvSpPr>
        <p:spPr>
          <a:xfrm>
            <a:off x="5954474" y="4269374"/>
            <a:ext cx="288000" cy="288000"/>
          </a:xfrm>
          <a:prstGeom prst="mathPlus">
            <a:avLst/>
          </a:prstGeom>
          <a:solidFill>
            <a:srgbClr val="FF8C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t" anchorCtr="0" compatLnSpc="1">
            <a:prstTxWarp prst="textNoShape">
              <a:avLst/>
            </a:prstTxWarp>
          </a:bodyPr>
          <a:lstStyle/>
          <a:p>
            <a:pPr algn="ctr" defTabSz="361950">
              <a:lnSpc>
                <a:spcPct val="110000"/>
              </a:lnSpc>
            </a:pPr>
            <a:endParaRPr lang="de-DE" sz="600" b="1">
              <a:solidFill>
                <a:srgbClr val="595B5A"/>
              </a:solidFill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34" name="_s1031">
            <a:extLst>
              <a:ext uri="{FF2B5EF4-FFF2-40B4-BE49-F238E27FC236}">
                <a16:creationId xmlns:a16="http://schemas.microsoft.com/office/drawing/2014/main" id="{25CDC96A-6524-3CC0-F5B1-DAE3894CB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199" y="2713495"/>
            <a:ext cx="2160000" cy="3122426"/>
          </a:xfrm>
          <a:prstGeom prst="rect">
            <a:avLst/>
          </a:prstGeom>
          <a:solidFill>
            <a:srgbClr val="FF8C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t" anchorCtr="0" compatLnSpc="1">
            <a:prstTxWarp prst="textNoShape">
              <a:avLst/>
            </a:prstTxWarp>
          </a:bodyPr>
          <a:lstStyle/>
          <a:p>
            <a:pPr algn="ctr" defTabSz="361950">
              <a:lnSpc>
                <a:spcPct val="110000"/>
              </a:lnSpc>
            </a:pP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endParaRPr lang="de-DE" sz="600" b="1" dirty="0">
              <a:solidFill>
                <a:srgbClr val="595B5A"/>
              </a:solidFill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 algn="ctr" defTabSz="361950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Eindringen von Grundwasser durch nicht druckwasserdichte Medieneinführungen</a:t>
            </a:r>
          </a:p>
        </p:txBody>
      </p:sp>
      <p:sp>
        <p:nvSpPr>
          <p:cNvPr id="35" name="Oval 8">
            <a:extLst>
              <a:ext uri="{FF2B5EF4-FFF2-40B4-BE49-F238E27FC236}">
                <a16:creationId xmlns:a16="http://schemas.microsoft.com/office/drawing/2014/main" id="{A87F8762-CB7C-4142-64C0-BF7AD625C04B}"/>
              </a:ext>
            </a:extLst>
          </p:cNvPr>
          <p:cNvSpPr/>
          <p:nvPr/>
        </p:nvSpPr>
        <p:spPr bwMode="auto">
          <a:xfrm>
            <a:off x="7172199" y="2833876"/>
            <a:ext cx="360000" cy="360000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_s1032">
            <a:extLst>
              <a:ext uri="{FF2B5EF4-FFF2-40B4-BE49-F238E27FC236}">
                <a16:creationId xmlns:a16="http://schemas.microsoft.com/office/drawing/2014/main" id="{C2DBBE7C-D912-AABF-8743-DCE0918DB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199" y="4361100"/>
            <a:ext cx="2016000" cy="95677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tabLst>
                <a:tab pos="216000" algn="l"/>
              </a:tabLst>
            </a:pP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druckwasserdichte </a:t>
            </a:r>
            <a:r>
              <a:rPr lang="de-DE" sz="1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Wandeinführungen</a:t>
            </a: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umsetzen</a:t>
            </a:r>
            <a:b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(Strom, Wasser, TK, Gas)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D7DA7F4-E016-E946-0738-E4AB62812B29}"/>
              </a:ext>
            </a:extLst>
          </p:cNvPr>
          <p:cNvGrpSpPr/>
          <p:nvPr/>
        </p:nvGrpSpPr>
        <p:grpSpPr>
          <a:xfrm>
            <a:off x="1257299" y="2713494"/>
            <a:ext cx="2160000" cy="3122426"/>
            <a:chOff x="2423832" y="2685707"/>
            <a:chExt cx="2160000" cy="3416463"/>
          </a:xfrm>
        </p:grpSpPr>
        <p:sp>
          <p:nvSpPr>
            <p:cNvPr id="24" name="_s1031">
              <a:extLst>
                <a:ext uri="{FF2B5EF4-FFF2-40B4-BE49-F238E27FC236}">
                  <a16:creationId xmlns:a16="http://schemas.microsoft.com/office/drawing/2014/main" id="{E047B9E5-1B17-CED7-4245-FA54DE21D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3832" y="2685707"/>
              <a:ext cx="2160000" cy="3416463"/>
            </a:xfrm>
            <a:prstGeom prst="rect">
              <a:avLst/>
            </a:prstGeom>
            <a:solidFill>
              <a:srgbClr val="FF8C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361950">
                <a:lnSpc>
                  <a:spcPct val="110000"/>
                </a:lnSpc>
              </a:pPr>
              <a:br>
                <a:rPr lang="de-DE" sz="600" b="1" dirty="0">
                  <a:solidFill>
                    <a:srgbClr val="595B5A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</a:br>
              <a:br>
                <a:rPr lang="de-DE" sz="600" b="1" dirty="0">
                  <a:solidFill>
                    <a:srgbClr val="595B5A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</a:br>
              <a:br>
                <a:rPr lang="de-DE" sz="600" b="1" dirty="0">
                  <a:solidFill>
                    <a:srgbClr val="595B5A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</a:br>
              <a:br>
                <a:rPr lang="de-DE" sz="600" b="1" dirty="0">
                  <a:solidFill>
                    <a:srgbClr val="595B5A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</a:br>
              <a:br>
                <a:rPr lang="de-DE" sz="600" b="1" dirty="0">
                  <a:solidFill>
                    <a:srgbClr val="595B5A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</a:br>
              <a:br>
                <a:rPr lang="de-DE" sz="600" b="1" dirty="0">
                  <a:solidFill>
                    <a:srgbClr val="595B5A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</a:br>
              <a:endPara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endParaRPr>
            </a:p>
            <a:p>
              <a:pPr algn="ctr" defTabSz="361950">
                <a:lnSpc>
                  <a:spcPct val="110000"/>
                </a:lnSpc>
              </a:pPr>
              <a:r>
                <a:rPr lang="de-DE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  <a:t>Eindringen von</a:t>
              </a:r>
              <a:br>
                <a:rPr lang="de-DE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</a:br>
              <a:r>
                <a:rPr lang="de-DE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  <a:t>rückstauendem Wasser</a:t>
              </a:r>
              <a:br>
                <a:rPr lang="de-DE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</a:br>
              <a:r>
                <a:rPr lang="de-DE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1" charset="-128"/>
                  <a:cs typeface="Calibri" panose="020F0502020204030204" pitchFamily="34" charset="0"/>
                </a:rPr>
                <a:t>aus der Kanalisation</a:t>
              </a:r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71881248-6BBC-10FD-10B1-D8497CD5565E}"/>
                </a:ext>
              </a:extLst>
            </p:cNvPr>
            <p:cNvSpPr/>
            <p:nvPr/>
          </p:nvSpPr>
          <p:spPr bwMode="auto">
            <a:xfrm>
              <a:off x="3323832" y="2820250"/>
              <a:ext cx="360000" cy="36000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9" name="_s1032">
            <a:extLst>
              <a:ext uri="{FF2B5EF4-FFF2-40B4-BE49-F238E27FC236}">
                <a16:creationId xmlns:a16="http://schemas.microsoft.com/office/drawing/2014/main" id="{71260A4F-57CB-B239-9FD8-0CC11CB0F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9419" y="4375261"/>
            <a:ext cx="2016000" cy="11414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tabLst>
                <a:tab pos="216000" algn="l"/>
              </a:tabLst>
            </a:pP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geeignete </a:t>
            </a:r>
            <a:r>
              <a:rPr lang="de-DE" sz="1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Rückstau-sicherung </a:t>
            </a: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montieren</a:t>
            </a:r>
            <a:b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(z. B. Doppelrückstau-verschluss für fäkalien-haltiges Abwasser)</a:t>
            </a:r>
          </a:p>
        </p:txBody>
      </p:sp>
      <p:sp>
        <p:nvSpPr>
          <p:cNvPr id="37" name="_s1031">
            <a:extLst>
              <a:ext uri="{FF2B5EF4-FFF2-40B4-BE49-F238E27FC236}">
                <a16:creationId xmlns:a16="http://schemas.microsoft.com/office/drawing/2014/main" id="{6FD64EEE-3457-F94A-2B7A-45F1C6FF4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749" y="2713495"/>
            <a:ext cx="2160000" cy="3122426"/>
          </a:xfrm>
          <a:prstGeom prst="rect">
            <a:avLst/>
          </a:prstGeom>
          <a:solidFill>
            <a:srgbClr val="FF8C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t" anchorCtr="0" compatLnSpc="1">
            <a:prstTxWarp prst="textNoShape">
              <a:avLst/>
            </a:prstTxWarp>
          </a:bodyPr>
          <a:lstStyle/>
          <a:p>
            <a:pPr algn="ctr" defTabSz="361950">
              <a:lnSpc>
                <a:spcPct val="110000"/>
              </a:lnSpc>
            </a:pP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endParaRPr lang="de-DE" sz="600" b="1" dirty="0">
              <a:solidFill>
                <a:srgbClr val="595B5A"/>
              </a:solidFill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 algn="ctr" defTabSz="361950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Eindringen von Oberflächenwasser</a:t>
            </a:r>
            <a:b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durch Gebäudeöffnungen</a:t>
            </a:r>
          </a:p>
        </p:txBody>
      </p:sp>
      <p:sp>
        <p:nvSpPr>
          <p:cNvPr id="38" name="Oval 8">
            <a:extLst>
              <a:ext uri="{FF2B5EF4-FFF2-40B4-BE49-F238E27FC236}">
                <a16:creationId xmlns:a16="http://schemas.microsoft.com/office/drawing/2014/main" id="{C5881AEE-A4C4-2B57-064F-BBD9A3203BDD}"/>
              </a:ext>
            </a:extLst>
          </p:cNvPr>
          <p:cNvSpPr/>
          <p:nvPr/>
        </p:nvSpPr>
        <p:spPr bwMode="auto">
          <a:xfrm>
            <a:off x="4664749" y="2848037"/>
            <a:ext cx="360000" cy="360000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_s1032">
            <a:extLst>
              <a:ext uri="{FF2B5EF4-FFF2-40B4-BE49-F238E27FC236}">
                <a16:creationId xmlns:a16="http://schemas.microsoft.com/office/drawing/2014/main" id="{39021F4A-4CA8-6B3D-19B2-7E5B26864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869" y="4361100"/>
            <a:ext cx="2016000" cy="13261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tabLst>
                <a:tab pos="216000" algn="l"/>
              </a:tabLst>
            </a:pP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druckwasserdichte </a:t>
            </a:r>
            <a:r>
              <a:rPr lang="de-DE" sz="1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Keller-fenster</a:t>
            </a: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installieren</a:t>
            </a:r>
            <a:b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(keine Aktivierungszeit erforderlich)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16000" algn="l"/>
              </a:tabLst>
            </a:pPr>
            <a:r>
              <a:rPr lang="de-DE" sz="1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mobile Barrieresysteme </a:t>
            </a: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(z. B. Schottplatten) </a:t>
            </a:r>
          </a:p>
        </p:txBody>
      </p:sp>
      <p:sp>
        <p:nvSpPr>
          <p:cNvPr id="41" name="_s1031">
            <a:extLst>
              <a:ext uri="{FF2B5EF4-FFF2-40B4-BE49-F238E27FC236}">
                <a16:creationId xmlns:a16="http://schemas.microsoft.com/office/drawing/2014/main" id="{6CA5154F-2F96-E15B-143D-34D21091E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9651" y="2713495"/>
            <a:ext cx="2160000" cy="3122426"/>
          </a:xfrm>
          <a:prstGeom prst="rect">
            <a:avLst/>
          </a:prstGeom>
          <a:solidFill>
            <a:srgbClr val="FF8C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t" anchorCtr="0" compatLnSpc="1">
            <a:prstTxWarp prst="textNoShape">
              <a:avLst/>
            </a:prstTxWarp>
          </a:bodyPr>
          <a:lstStyle/>
          <a:p>
            <a:pPr algn="ctr" defTabSz="361950">
              <a:lnSpc>
                <a:spcPct val="110000"/>
              </a:lnSpc>
            </a:pP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600" b="1" dirty="0">
                <a:solidFill>
                  <a:srgbClr val="595B5A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endParaRPr lang="de-DE" sz="600" b="1" dirty="0">
              <a:solidFill>
                <a:srgbClr val="595B5A"/>
              </a:solidFill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 algn="ctr" defTabSz="361950">
              <a:lnSpc>
                <a:spcPct val="110000"/>
              </a:lnSpc>
            </a:pPr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Eindringen von Oberflächenwasser durch</a:t>
            </a:r>
            <a:b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Außenwände</a:t>
            </a:r>
          </a:p>
          <a:p>
            <a:pPr algn="ctr" defTabSz="361950">
              <a:lnSpc>
                <a:spcPct val="110000"/>
              </a:lnSpc>
            </a:pPr>
            <a:b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b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endParaRPr lang="de-DE" sz="1400" b="1" dirty="0">
              <a:solidFill>
                <a:schemeClr val="bg1"/>
              </a:solidFill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42" name="Oval 8">
            <a:extLst>
              <a:ext uri="{FF2B5EF4-FFF2-40B4-BE49-F238E27FC236}">
                <a16:creationId xmlns:a16="http://schemas.microsoft.com/office/drawing/2014/main" id="{225020CB-64A7-5F39-4F97-89CD8E1C141A}"/>
              </a:ext>
            </a:extLst>
          </p:cNvPr>
          <p:cNvSpPr/>
          <p:nvPr/>
        </p:nvSpPr>
        <p:spPr bwMode="auto">
          <a:xfrm>
            <a:off x="9679651" y="2833876"/>
            <a:ext cx="360000" cy="360000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Plus 52">
            <a:extLst>
              <a:ext uri="{FF2B5EF4-FFF2-40B4-BE49-F238E27FC236}">
                <a16:creationId xmlns:a16="http://schemas.microsoft.com/office/drawing/2014/main" id="{EA3B316B-69B2-8970-1FAA-FB0107255507}"/>
              </a:ext>
            </a:extLst>
          </p:cNvPr>
          <p:cNvSpPr/>
          <p:nvPr/>
        </p:nvSpPr>
        <p:spPr>
          <a:xfrm>
            <a:off x="8461924" y="4269374"/>
            <a:ext cx="288000" cy="288000"/>
          </a:xfrm>
          <a:prstGeom prst="mathPlus">
            <a:avLst/>
          </a:prstGeom>
          <a:solidFill>
            <a:srgbClr val="FF8C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t" anchorCtr="0" compatLnSpc="1">
            <a:prstTxWarp prst="textNoShape">
              <a:avLst/>
            </a:prstTxWarp>
          </a:bodyPr>
          <a:lstStyle/>
          <a:p>
            <a:pPr algn="ctr" defTabSz="361950">
              <a:lnSpc>
                <a:spcPct val="110000"/>
              </a:lnSpc>
            </a:pPr>
            <a:endParaRPr lang="de-DE" sz="600" b="1">
              <a:solidFill>
                <a:srgbClr val="595B5A"/>
              </a:solidFill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44" name="_s1032">
            <a:extLst>
              <a:ext uri="{FF2B5EF4-FFF2-40B4-BE49-F238E27FC236}">
                <a16:creationId xmlns:a16="http://schemas.microsoft.com/office/drawing/2014/main" id="{67E9C90B-039F-BD37-4A2D-57501065C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378" y="4361099"/>
            <a:ext cx="2016000" cy="772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tabLst>
                <a:tab pos="216000" algn="l"/>
              </a:tabLst>
            </a:pP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Außenwände in ein </a:t>
            </a:r>
            <a:r>
              <a:rPr lang="de-DE" sz="1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Abdichtungskonzept</a:t>
            </a: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einbinden 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1738B13-05FB-A5BA-F6A3-CE5258BA2016}"/>
              </a:ext>
            </a:extLst>
          </p:cNvPr>
          <p:cNvSpPr txBox="1"/>
          <p:nvPr/>
        </p:nvSpPr>
        <p:spPr>
          <a:xfrm>
            <a:off x="1227102" y="5965053"/>
            <a:ext cx="9687301" cy="259781"/>
          </a:xfrm>
          <a:prstGeom prst="rect">
            <a:avLst/>
          </a:prstGeom>
          <a:solidFill>
            <a:srgbClr val="8E9C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>
              <a:lnSpc>
                <a:spcPct val="110000"/>
              </a:lnSpc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de-DE" sz="1200" b="0" dirty="0"/>
              <a:t>*) statische Beanspruchbarkeit der Außenwände und Auftriebssicherheit prüfen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0014FE7-3A74-CEC3-5000-B59C8E3F1BEC}"/>
              </a:ext>
            </a:extLst>
          </p:cNvPr>
          <p:cNvSpPr txBox="1">
            <a:spLocks/>
          </p:cNvSpPr>
          <p:nvPr/>
        </p:nvSpPr>
        <p:spPr bwMode="auto">
          <a:xfrm>
            <a:off x="720001" y="936000"/>
            <a:ext cx="8076338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STRATEGIEN DER BAUVORSORGE</a:t>
            </a:r>
          </a:p>
        </p:txBody>
      </p:sp>
    </p:spTree>
    <p:extLst>
      <p:ext uri="{BB962C8B-B14F-4D97-AF65-F5344CB8AC3E}">
        <p14:creationId xmlns:p14="http://schemas.microsoft.com/office/powerpoint/2010/main" val="133515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2" grpId="0" animBg="1"/>
      <p:bldP spid="34" grpId="0" animBg="1"/>
      <p:bldP spid="35" grpId="0" animBg="1"/>
      <p:bldP spid="36" grpId="0"/>
      <p:bldP spid="39" grpId="0"/>
      <p:bldP spid="37" grpId="0" animBg="1"/>
      <p:bldP spid="38" grpId="0" animBg="1"/>
      <p:bldP spid="40" grpId="0"/>
      <p:bldP spid="41" grpId="0" animBg="1"/>
      <p:bldP spid="42" grpId="0" animBg="1"/>
      <p:bldP spid="43" grpId="0" animBg="1"/>
      <p:bldP spid="44" grpId="0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23">
            <a:extLst>
              <a:ext uri="{FF2B5EF4-FFF2-40B4-BE49-F238E27FC236}">
                <a16:creationId xmlns:a16="http://schemas.microsoft.com/office/drawing/2014/main" id="{4A45E449-FD34-4DC8-B184-A145D5CD330F}"/>
              </a:ext>
            </a:extLst>
          </p:cNvPr>
          <p:cNvSpPr txBox="1"/>
          <p:nvPr/>
        </p:nvSpPr>
        <p:spPr>
          <a:xfrm>
            <a:off x="5290332" y="3021277"/>
            <a:ext cx="16113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rgbClr val="595B5A"/>
                </a:solidFill>
              </a:rPr>
              <a:t>4,5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F7F0992-DF48-4C8A-8658-F4BF9064A57E}"/>
              </a:ext>
            </a:extLst>
          </p:cNvPr>
          <p:cNvSpPr txBox="1"/>
          <p:nvPr/>
        </p:nvSpPr>
        <p:spPr>
          <a:xfrm>
            <a:off x="8385072" y="2552331"/>
            <a:ext cx="2319440" cy="1216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>
                <a:solidFill>
                  <a:srgbClr val="CE7F16"/>
                </a:solidFill>
                <a:latin typeface="Avenir Next LT Pro Demi" panose="020B0704020202020204" pitchFamily="34" charset="0"/>
              </a:rPr>
              <a:t>Schadenanfälligkeit</a:t>
            </a:r>
            <a:br>
              <a:rPr lang="de-DE" sz="1400" b="1" dirty="0">
                <a:solidFill>
                  <a:srgbClr val="CE7F16"/>
                </a:solidFill>
                <a:latin typeface="Avenir Next LT Pro Demi" panose="020B0704020202020204" pitchFamily="34" charset="0"/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Gesamtpunktwert des Gebäudes im</a:t>
            </a:r>
            <a:b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Ausgangszustand</a:t>
            </a:r>
            <a:b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4,5 von 10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A9AB862B-AFB7-4CDA-A6D9-C8CBB92937E6}"/>
              </a:ext>
            </a:extLst>
          </p:cNvPr>
          <p:cNvCxnSpPr>
            <a:cxnSpLocks/>
            <a:endCxn id="33" idx="2"/>
          </p:cNvCxnSpPr>
          <p:nvPr/>
        </p:nvCxnSpPr>
        <p:spPr bwMode="auto">
          <a:xfrm flipV="1">
            <a:off x="7689822" y="2204833"/>
            <a:ext cx="1574530" cy="139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EC7DFD5E-C314-4CDC-AF73-DFE8C06A4B6B}"/>
              </a:ext>
            </a:extLst>
          </p:cNvPr>
          <p:cNvSpPr txBox="1"/>
          <p:nvPr/>
        </p:nvSpPr>
        <p:spPr>
          <a:xfrm>
            <a:off x="1612016" y="2552332"/>
            <a:ext cx="1954381" cy="810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>
                <a:solidFill>
                  <a:srgbClr val="FBC6A1"/>
                </a:solidFill>
              </a:rPr>
              <a:t>„Risikoübertragung“</a:t>
            </a:r>
            <a:br>
              <a:rPr lang="de-DE" sz="1400" b="1" dirty="0">
                <a:solidFill>
                  <a:srgbClr val="FBC6A1"/>
                </a:solidFill>
              </a:rPr>
            </a:br>
            <a:r>
              <a:rPr lang="de-DE" sz="1400" b="1" dirty="0">
                <a:solidFill>
                  <a:srgbClr val="FBC6A1"/>
                </a:solidFill>
              </a:rPr>
              <a:t>„Risikoakzeptanz“</a:t>
            </a:r>
            <a:br>
              <a:rPr lang="de-DE" sz="1400" b="1" dirty="0">
                <a:solidFill>
                  <a:srgbClr val="FBC6A1"/>
                </a:solidFill>
              </a:rPr>
            </a:br>
            <a:r>
              <a:rPr lang="de-DE" sz="1200" dirty="0">
                <a:solidFill>
                  <a:srgbClr val="595B5A"/>
                </a:solidFill>
              </a:rPr>
              <a:t>Punktwert 5,5 von 10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AA8565C-44FB-4570-9373-C28DA6120F02}"/>
              </a:ext>
            </a:extLst>
          </p:cNvPr>
          <p:cNvGrpSpPr/>
          <p:nvPr/>
        </p:nvGrpSpPr>
        <p:grpSpPr>
          <a:xfrm>
            <a:off x="2301204" y="1916832"/>
            <a:ext cx="576000" cy="576000"/>
            <a:chOff x="1159006" y="3035490"/>
            <a:chExt cx="576000" cy="57600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684260D1-36EF-4F6A-B8C8-59310791CBEE}"/>
                </a:ext>
              </a:extLst>
            </p:cNvPr>
            <p:cNvSpPr/>
            <p:nvPr/>
          </p:nvSpPr>
          <p:spPr bwMode="auto">
            <a:xfrm>
              <a:off x="1159006" y="3035490"/>
              <a:ext cx="576000" cy="576000"/>
            </a:xfrm>
            <a:prstGeom prst="ellipse">
              <a:avLst/>
            </a:prstGeom>
            <a:solidFill>
              <a:srgbClr val="FBC6A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31" name="Grafik 30" descr="Senden">
              <a:extLst>
                <a:ext uri="{FF2B5EF4-FFF2-40B4-BE49-F238E27FC236}">
                  <a16:creationId xmlns:a16="http://schemas.microsoft.com/office/drawing/2014/main" id="{6F1D5FF3-BC66-4B38-8285-A5BE61800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96075" y="3094989"/>
              <a:ext cx="457002" cy="457002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D687992-56C8-40CB-8CFF-D4C9A9075ED3}"/>
              </a:ext>
            </a:extLst>
          </p:cNvPr>
          <p:cNvGrpSpPr/>
          <p:nvPr/>
        </p:nvGrpSpPr>
        <p:grpSpPr>
          <a:xfrm>
            <a:off x="9264352" y="1916832"/>
            <a:ext cx="576000" cy="576000"/>
            <a:chOff x="8034039" y="1897135"/>
            <a:chExt cx="576000" cy="576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7D54B717-F1CD-4E24-B11A-132E3D5C229E}"/>
                </a:ext>
              </a:extLst>
            </p:cNvPr>
            <p:cNvSpPr/>
            <p:nvPr/>
          </p:nvSpPr>
          <p:spPr bwMode="auto">
            <a:xfrm>
              <a:off x="8034039" y="1897135"/>
              <a:ext cx="576000" cy="576000"/>
            </a:xfrm>
            <a:prstGeom prst="ellipse">
              <a:avLst/>
            </a:prstGeom>
            <a:solidFill>
              <a:srgbClr val="CE7F1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34" name="Grafik 33" descr="Haus">
              <a:extLst>
                <a:ext uri="{FF2B5EF4-FFF2-40B4-BE49-F238E27FC236}">
                  <a16:creationId xmlns:a16="http://schemas.microsoft.com/office/drawing/2014/main" id="{8D35A2E5-7E54-4C4F-9EEE-A4951023B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06039" y="1969135"/>
              <a:ext cx="432000" cy="432000"/>
            </a:xfrm>
            <a:prstGeom prst="rect">
              <a:avLst/>
            </a:prstGeom>
          </p:spPr>
        </p:pic>
      </p:grp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559E744B-591B-4443-902D-1969C79AFFD9}"/>
              </a:ext>
            </a:extLst>
          </p:cNvPr>
          <p:cNvSpPr/>
          <p:nvPr/>
        </p:nvSpPr>
        <p:spPr bwMode="auto">
          <a:xfrm>
            <a:off x="4440000" y="2028282"/>
            <a:ext cx="3312000" cy="3309426"/>
          </a:xfrm>
          <a:custGeom>
            <a:avLst/>
            <a:gdLst>
              <a:gd name="connsiteX0" fmla="*/ 1706965 w 3312000"/>
              <a:gd name="connsiteY0" fmla="*/ 0 h 3309426"/>
              <a:gd name="connsiteX1" fmla="*/ 1825316 w 3312000"/>
              <a:gd name="connsiteY1" fmla="*/ 5976 h 3309426"/>
              <a:gd name="connsiteX2" fmla="*/ 3312000 w 3312000"/>
              <a:gd name="connsiteY2" fmla="*/ 1653426 h 3309426"/>
              <a:gd name="connsiteX3" fmla="*/ 1656000 w 3312000"/>
              <a:gd name="connsiteY3" fmla="*/ 3309426 h 3309426"/>
              <a:gd name="connsiteX4" fmla="*/ 0 w 3312000"/>
              <a:gd name="connsiteY4" fmla="*/ 1653426 h 3309426"/>
              <a:gd name="connsiteX5" fmla="*/ 1486684 w 3312000"/>
              <a:gd name="connsiteY5" fmla="*/ 5976 h 3309426"/>
              <a:gd name="connsiteX6" fmla="*/ 1585920 w 3312000"/>
              <a:gd name="connsiteY6" fmla="*/ 965 h 3309426"/>
              <a:gd name="connsiteX7" fmla="*/ 1585920 w 3312000"/>
              <a:gd name="connsiteY7" fmla="*/ 427385 h 3309426"/>
              <a:gd name="connsiteX8" fmla="*/ 1530283 w 3312000"/>
              <a:gd name="connsiteY8" fmla="*/ 430194 h 3309426"/>
              <a:gd name="connsiteX9" fmla="*/ 426420 w 3312000"/>
              <a:gd name="connsiteY9" fmla="*/ 1653426 h 3309426"/>
              <a:gd name="connsiteX10" fmla="*/ 1656000 w 3312000"/>
              <a:gd name="connsiteY10" fmla="*/ 2883006 h 3309426"/>
              <a:gd name="connsiteX11" fmla="*/ 2885580 w 3312000"/>
              <a:gd name="connsiteY11" fmla="*/ 1653426 h 3309426"/>
              <a:gd name="connsiteX12" fmla="*/ 1781717 w 3312000"/>
              <a:gd name="connsiteY12" fmla="*/ 430194 h 3309426"/>
              <a:gd name="connsiteX13" fmla="*/ 1706965 w 3312000"/>
              <a:gd name="connsiteY13" fmla="*/ 426420 h 3309426"/>
              <a:gd name="connsiteX14" fmla="*/ 1706965 w 3312000"/>
              <a:gd name="connsiteY14" fmla="*/ 0 h 330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2000" h="3309426">
                <a:moveTo>
                  <a:pt x="1706965" y="0"/>
                </a:moveTo>
                <a:lnTo>
                  <a:pt x="1825316" y="5976"/>
                </a:lnTo>
                <a:cubicBezTo>
                  <a:pt x="2660365" y="90780"/>
                  <a:pt x="3312000" y="796004"/>
                  <a:pt x="3312000" y="1653426"/>
                </a:cubicBezTo>
                <a:cubicBezTo>
                  <a:pt x="3312000" y="2568010"/>
                  <a:pt x="2570584" y="3309426"/>
                  <a:pt x="1656000" y="3309426"/>
                </a:cubicBezTo>
                <a:cubicBezTo>
                  <a:pt x="741416" y="3309426"/>
                  <a:pt x="0" y="2568010"/>
                  <a:pt x="0" y="1653426"/>
                </a:cubicBezTo>
                <a:cubicBezTo>
                  <a:pt x="0" y="796004"/>
                  <a:pt x="651635" y="90780"/>
                  <a:pt x="1486684" y="5976"/>
                </a:cubicBezTo>
                <a:lnTo>
                  <a:pt x="1585920" y="965"/>
                </a:lnTo>
                <a:lnTo>
                  <a:pt x="1585920" y="427385"/>
                </a:lnTo>
                <a:lnTo>
                  <a:pt x="1530283" y="430194"/>
                </a:lnTo>
                <a:cubicBezTo>
                  <a:pt x="910260" y="493161"/>
                  <a:pt x="426420" y="1016791"/>
                  <a:pt x="426420" y="1653426"/>
                </a:cubicBezTo>
                <a:cubicBezTo>
                  <a:pt x="426420" y="2332504"/>
                  <a:pt x="976922" y="2883006"/>
                  <a:pt x="1656000" y="2883006"/>
                </a:cubicBezTo>
                <a:cubicBezTo>
                  <a:pt x="2335078" y="2883006"/>
                  <a:pt x="2885580" y="2332504"/>
                  <a:pt x="2885580" y="1653426"/>
                </a:cubicBezTo>
                <a:cubicBezTo>
                  <a:pt x="2885580" y="1016791"/>
                  <a:pt x="2401740" y="493161"/>
                  <a:pt x="1781717" y="430194"/>
                </a:cubicBezTo>
                <a:lnTo>
                  <a:pt x="1706965" y="426420"/>
                </a:lnTo>
                <a:lnTo>
                  <a:pt x="1706965" y="0"/>
                </a:lnTo>
                <a:close/>
              </a:path>
            </a:pathLst>
          </a:custGeom>
          <a:solidFill>
            <a:srgbClr val="FBC6A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8A19E052-6A26-4C7F-85A8-E7637FDAFA81}"/>
              </a:ext>
            </a:extLst>
          </p:cNvPr>
          <p:cNvSpPr/>
          <p:nvPr/>
        </p:nvSpPr>
        <p:spPr bwMode="auto">
          <a:xfrm rot="9720000">
            <a:off x="6515403" y="4789236"/>
            <a:ext cx="121045" cy="504000"/>
          </a:xfrm>
          <a:custGeom>
            <a:avLst/>
            <a:gdLst>
              <a:gd name="connsiteX0" fmla="*/ 0 w 121045"/>
              <a:gd name="connsiteY0" fmla="*/ 430330 h 430330"/>
              <a:gd name="connsiteX1" fmla="*/ 0 w 121045"/>
              <a:gd name="connsiteY1" fmla="*/ 4021 h 430330"/>
              <a:gd name="connsiteX2" fmla="*/ 109491 w 121045"/>
              <a:gd name="connsiteY2" fmla="*/ 0 h 430330"/>
              <a:gd name="connsiteX3" fmla="*/ 121045 w 121045"/>
              <a:gd name="connsiteY3" fmla="*/ 723 h 430330"/>
              <a:gd name="connsiteX4" fmla="*/ 121045 w 121045"/>
              <a:gd name="connsiteY4" fmla="*/ 427554 h 430330"/>
              <a:gd name="connsiteX5" fmla="*/ 104243 w 121045"/>
              <a:gd name="connsiteY5" fmla="*/ 426503 h 430330"/>
              <a:gd name="connsiteX6" fmla="*/ 0 w 121045"/>
              <a:gd name="connsiteY6" fmla="*/ 430330 h 43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45" h="430330">
                <a:moveTo>
                  <a:pt x="0" y="430330"/>
                </a:moveTo>
                <a:lnTo>
                  <a:pt x="0" y="4021"/>
                </a:lnTo>
                <a:lnTo>
                  <a:pt x="109491" y="0"/>
                </a:lnTo>
                <a:lnTo>
                  <a:pt x="121045" y="723"/>
                </a:lnTo>
                <a:lnTo>
                  <a:pt x="121045" y="427554"/>
                </a:lnTo>
                <a:lnTo>
                  <a:pt x="104243" y="426503"/>
                </a:lnTo>
                <a:lnTo>
                  <a:pt x="0" y="43033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4DDEA576-6567-4B28-A8C0-831CE8E613A9}"/>
              </a:ext>
            </a:extLst>
          </p:cNvPr>
          <p:cNvSpPr/>
          <p:nvPr/>
        </p:nvSpPr>
        <p:spPr bwMode="auto">
          <a:xfrm rot="9720000">
            <a:off x="6164010" y="1854362"/>
            <a:ext cx="1567339" cy="3205637"/>
          </a:xfrm>
          <a:custGeom>
            <a:avLst/>
            <a:gdLst>
              <a:gd name="connsiteX0" fmla="*/ 1088098 w 1567339"/>
              <a:gd name="connsiteY0" fmla="*/ 3205637 h 3205637"/>
              <a:gd name="connsiteX1" fmla="*/ 986327 w 1567339"/>
              <a:gd name="connsiteY1" fmla="*/ 3166793 h 3205637"/>
              <a:gd name="connsiteX2" fmla="*/ 81497 w 1567339"/>
              <a:gd name="connsiteY2" fmla="*/ 1140564 h 3205637"/>
              <a:gd name="connsiteX3" fmla="*/ 1514923 w 1567339"/>
              <a:gd name="connsiteY3" fmla="*/ 1925 h 3205637"/>
              <a:gd name="connsiteX4" fmla="*/ 1567339 w 1567339"/>
              <a:gd name="connsiteY4" fmla="*/ 0 h 3205637"/>
              <a:gd name="connsiteX5" fmla="*/ 1567339 w 1567339"/>
              <a:gd name="connsiteY5" fmla="*/ 426309 h 3205637"/>
              <a:gd name="connsiteX6" fmla="*/ 1551365 w 1567339"/>
              <a:gd name="connsiteY6" fmla="*/ 426896 h 3205637"/>
              <a:gd name="connsiteX7" fmla="*/ 487047 w 1567339"/>
              <a:gd name="connsiteY7" fmla="*/ 1272335 h 3205637"/>
              <a:gd name="connsiteX8" fmla="*/ 1158883 w 1567339"/>
              <a:gd name="connsiteY8" fmla="*/ 2776810 h 3205637"/>
              <a:gd name="connsiteX9" fmla="*/ 1219869 w 1567339"/>
              <a:gd name="connsiteY9" fmla="*/ 2800087 h 3205637"/>
              <a:gd name="connsiteX10" fmla="*/ 1088098 w 1567339"/>
              <a:gd name="connsiteY10" fmla="*/ 3205637 h 320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339" h="3205637">
                <a:moveTo>
                  <a:pt x="1088098" y="3205637"/>
                </a:moveTo>
                <a:lnTo>
                  <a:pt x="986327" y="3166793"/>
                </a:lnTo>
                <a:cubicBezTo>
                  <a:pt x="218355" y="2828095"/>
                  <a:pt x="-183461" y="1956021"/>
                  <a:pt x="81497" y="1140564"/>
                </a:cubicBezTo>
                <a:cubicBezTo>
                  <a:pt x="293464" y="488198"/>
                  <a:pt x="871964" y="57346"/>
                  <a:pt x="1514923" y="1925"/>
                </a:cubicBezTo>
                <a:lnTo>
                  <a:pt x="1567339" y="0"/>
                </a:lnTo>
                <a:lnTo>
                  <a:pt x="1567339" y="426309"/>
                </a:lnTo>
                <a:lnTo>
                  <a:pt x="1551365" y="426896"/>
                </a:lnTo>
                <a:cubicBezTo>
                  <a:pt x="1073969" y="468046"/>
                  <a:pt x="644431" y="787954"/>
                  <a:pt x="487047" y="1272335"/>
                </a:cubicBezTo>
                <a:cubicBezTo>
                  <a:pt x="290316" y="1877811"/>
                  <a:pt x="588664" y="2525327"/>
                  <a:pt x="1158883" y="2776810"/>
                </a:cubicBezTo>
                <a:lnTo>
                  <a:pt x="1219869" y="2800087"/>
                </a:lnTo>
                <a:lnTo>
                  <a:pt x="1088098" y="3205637"/>
                </a:lnTo>
                <a:close/>
              </a:path>
            </a:pathLst>
          </a:custGeom>
          <a:solidFill>
            <a:srgbClr val="CE7F1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84356941-8D8A-41C2-B397-B88DE94E489C}"/>
              </a:ext>
            </a:extLst>
          </p:cNvPr>
          <p:cNvSpPr/>
          <p:nvPr/>
        </p:nvSpPr>
        <p:spPr bwMode="auto">
          <a:xfrm>
            <a:off x="6027640" y="2018502"/>
            <a:ext cx="132654" cy="439305"/>
          </a:xfrm>
          <a:custGeom>
            <a:avLst/>
            <a:gdLst>
              <a:gd name="connsiteX0" fmla="*/ 70080 w 121045"/>
              <a:gd name="connsiteY0" fmla="*/ 0 h 429959"/>
              <a:gd name="connsiteX1" fmla="*/ 121045 w 121045"/>
              <a:gd name="connsiteY1" fmla="*/ 2574 h 429959"/>
              <a:gd name="connsiteX2" fmla="*/ 121045 w 121045"/>
              <a:gd name="connsiteY2" fmla="*/ 428994 h 429959"/>
              <a:gd name="connsiteX3" fmla="*/ 70080 w 121045"/>
              <a:gd name="connsiteY3" fmla="*/ 426420 h 429959"/>
              <a:gd name="connsiteX4" fmla="*/ 0 w 121045"/>
              <a:gd name="connsiteY4" fmla="*/ 429959 h 429959"/>
              <a:gd name="connsiteX5" fmla="*/ 0 w 121045"/>
              <a:gd name="connsiteY5" fmla="*/ 3539 h 429959"/>
              <a:gd name="connsiteX6" fmla="*/ 70080 w 121045"/>
              <a:gd name="connsiteY6" fmla="*/ 0 h 4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45" h="429959">
                <a:moveTo>
                  <a:pt x="70080" y="0"/>
                </a:moveTo>
                <a:lnTo>
                  <a:pt x="121045" y="2574"/>
                </a:lnTo>
                <a:lnTo>
                  <a:pt x="121045" y="428994"/>
                </a:lnTo>
                <a:lnTo>
                  <a:pt x="70080" y="426420"/>
                </a:lnTo>
                <a:lnTo>
                  <a:pt x="0" y="429959"/>
                </a:lnTo>
                <a:lnTo>
                  <a:pt x="0" y="3539"/>
                </a:lnTo>
                <a:lnTo>
                  <a:pt x="7008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7A2918AF-A999-4E10-B333-CB1E1A5FCD61}"/>
              </a:ext>
            </a:extLst>
          </p:cNvPr>
          <p:cNvCxnSpPr/>
          <p:nvPr/>
        </p:nvCxnSpPr>
        <p:spPr bwMode="auto">
          <a:xfrm rot="18900000">
            <a:off x="7075263" y="2472152"/>
            <a:ext cx="72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FA1E6E9-22B1-4EAC-93F8-3ADDB65E4EED}"/>
              </a:ext>
            </a:extLst>
          </p:cNvPr>
          <p:cNvCxnSpPr>
            <a:cxnSpLocks/>
          </p:cNvCxnSpPr>
          <p:nvPr/>
        </p:nvCxnSpPr>
        <p:spPr bwMode="auto">
          <a:xfrm flipV="1">
            <a:off x="2879745" y="5127834"/>
            <a:ext cx="1587640" cy="19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B08E529F-2657-4018-8144-24D1469AFDED}"/>
              </a:ext>
            </a:extLst>
          </p:cNvPr>
          <p:cNvSpPr txBox="1"/>
          <p:nvPr/>
        </p:nvSpPr>
        <p:spPr>
          <a:xfrm>
            <a:off x="1444853" y="3989811"/>
            <a:ext cx="2238113" cy="810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>
                <a:solidFill>
                  <a:srgbClr val="ED7D31"/>
                </a:solidFill>
                <a:latin typeface="Avenir Next LT Pro Demi" panose="020B0704020202020204" pitchFamily="34" charset="0"/>
              </a:rPr>
              <a:t>Vorsorge- und</a:t>
            </a:r>
            <a:br>
              <a:rPr lang="de-DE" sz="1400" b="1" dirty="0">
                <a:solidFill>
                  <a:srgbClr val="ED7D31"/>
                </a:solidFill>
                <a:latin typeface="Avenir Next LT Pro Demi" panose="020B0704020202020204" pitchFamily="34" charset="0"/>
              </a:rPr>
            </a:br>
            <a:r>
              <a:rPr lang="de-DE" sz="1400" b="1" dirty="0">
                <a:solidFill>
                  <a:srgbClr val="ED7D31"/>
                </a:solidFill>
                <a:latin typeface="Avenir Next LT Pro Demi" panose="020B0704020202020204" pitchFamily="34" charset="0"/>
              </a:rPr>
              <a:t>Anpassungsmaßnahmen</a:t>
            </a:r>
            <a:br>
              <a:rPr lang="de-DE" sz="1400" b="1" dirty="0">
                <a:solidFill>
                  <a:srgbClr val="ED7D31"/>
                </a:solidFill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Punktwert 5,0 von 10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1CDE2393-31E6-48BA-A13C-35E4B2ECC8BD}"/>
              </a:ext>
            </a:extLst>
          </p:cNvPr>
          <p:cNvSpPr txBox="1"/>
          <p:nvPr/>
        </p:nvSpPr>
        <p:spPr>
          <a:xfrm>
            <a:off x="5285823" y="3021276"/>
            <a:ext cx="170110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rgbClr val="595B5A"/>
                </a:solidFill>
                <a:latin typeface="Avenir Next LT Pro Demi" panose="020B0704020202020204" pitchFamily="34" charset="0"/>
              </a:rPr>
              <a:t>9,5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131CF662-5F47-4D8B-809C-A7DF39AF7C97}"/>
              </a:ext>
            </a:extLst>
          </p:cNvPr>
          <p:cNvSpPr txBox="1"/>
          <p:nvPr/>
        </p:nvSpPr>
        <p:spPr>
          <a:xfrm>
            <a:off x="1700769" y="2552401"/>
            <a:ext cx="1774845" cy="81067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>
                <a:solidFill>
                  <a:srgbClr val="FBC6A1"/>
                </a:solidFill>
                <a:latin typeface="Avenir Next LT Pro Demi" panose="020B0704020202020204" pitchFamily="34" charset="0"/>
              </a:rPr>
              <a:t>Risikoübertragung</a:t>
            </a:r>
            <a:br>
              <a:rPr lang="de-DE" sz="1400" b="1" dirty="0">
                <a:solidFill>
                  <a:srgbClr val="FBC6A1"/>
                </a:solidFill>
                <a:latin typeface="Avenir Next LT Pro Demi" panose="020B0704020202020204" pitchFamily="34" charset="0"/>
              </a:rPr>
            </a:br>
            <a:r>
              <a:rPr lang="de-DE" sz="1400" b="1" dirty="0">
                <a:solidFill>
                  <a:srgbClr val="FBC6A1"/>
                </a:solidFill>
                <a:latin typeface="Avenir Next LT Pro Demi" panose="020B0704020202020204" pitchFamily="34" charset="0"/>
              </a:rPr>
              <a:t>Risikoakzeptanz</a:t>
            </a:r>
            <a:br>
              <a:rPr lang="de-DE" sz="1400" b="1" dirty="0">
                <a:solidFill>
                  <a:srgbClr val="FBC6A1"/>
                </a:solidFill>
              </a:rPr>
            </a:br>
            <a:r>
              <a:rPr lang="de-DE" sz="1200" dirty="0">
                <a:solidFill>
                  <a:srgbClr val="595B5A"/>
                </a:solidFill>
                <a:latin typeface="Avenir Next LT Pro" panose="020B0504020202020204" pitchFamily="34" charset="0"/>
              </a:rPr>
              <a:t>Punktwert 0,5 von 10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04EB2F9-5ADA-439A-80D9-5CFD07D319B1}"/>
              </a:ext>
            </a:extLst>
          </p:cNvPr>
          <p:cNvSpPr/>
          <p:nvPr/>
        </p:nvSpPr>
        <p:spPr bwMode="auto">
          <a:xfrm>
            <a:off x="2301204" y="4859090"/>
            <a:ext cx="576000" cy="576000"/>
          </a:xfrm>
          <a:prstGeom prst="ellipse">
            <a:avLst/>
          </a:prstGeom>
          <a:solidFill>
            <a:srgbClr val="ED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0" name="Grafik 49" descr="Zahnrad">
            <a:extLst>
              <a:ext uri="{FF2B5EF4-FFF2-40B4-BE49-F238E27FC236}">
                <a16:creationId xmlns:a16="http://schemas.microsoft.com/office/drawing/2014/main" id="{14DFED3F-1FC8-41BA-8564-883207E8EF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9590" y="4916493"/>
            <a:ext cx="457200" cy="457200"/>
          </a:xfrm>
          <a:prstGeom prst="rect">
            <a:avLst/>
          </a:prstGeom>
        </p:spPr>
      </p:pic>
      <p:sp>
        <p:nvSpPr>
          <p:cNvPr id="52" name="Titel 1">
            <a:extLst>
              <a:ext uri="{FF2B5EF4-FFF2-40B4-BE49-F238E27FC236}">
                <a16:creationId xmlns:a16="http://schemas.microsoft.com/office/drawing/2014/main" id="{3DD2FAE1-F4C8-4571-8787-75BB07CA5954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85680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BEWERTUNG DER SCHADENSANFÄLLIGKEIT (ANGEPASSTER ZUSTAND)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180B8918-824E-49F0-8B9C-76042A1CA679}"/>
              </a:ext>
            </a:extLst>
          </p:cNvPr>
          <p:cNvSpPr txBox="1"/>
          <p:nvPr/>
        </p:nvSpPr>
        <p:spPr>
          <a:xfrm>
            <a:off x="719999" y="5568331"/>
            <a:ext cx="8076339" cy="7527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400" b="1" dirty="0">
                <a:latin typeface="Avenir Next LT Pro Demi" panose="020B0704020202020204" pitchFamily="34" charset="0"/>
                <a:cs typeface="Calibri" panose="020F0502020204030204" pitchFamily="34" charset="0"/>
              </a:rPr>
              <a:t>EINZELN STEHENDES MEHRFAMILIENHAUS</a:t>
            </a:r>
            <a: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  <a:t>, BAUJAHR 1925</a:t>
            </a:r>
          </a:p>
          <a:p>
            <a:pPr>
              <a:lnSpc>
                <a:spcPts val="2000"/>
              </a:lnSpc>
            </a:pPr>
            <a: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  <a:t>Gefährdet durch: Flusshochwasser (Elbe)</a:t>
            </a:r>
          </a:p>
          <a:p>
            <a:pPr>
              <a:lnSpc>
                <a:spcPts val="2000"/>
              </a:lnSpc>
            </a:pPr>
            <a: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  <a:t>Ausgewähltes Überflutungsszenario: HQ</a:t>
            </a:r>
            <a:r>
              <a:rPr lang="de-DE" sz="1400" baseline="-25000" dirty="0">
                <a:latin typeface="Avenir Next LT Pro" panose="020B0504020202020204" pitchFamily="34" charset="0"/>
                <a:cs typeface="Calibri" panose="020F0502020204030204" pitchFamily="34" charset="0"/>
              </a:rPr>
              <a:t>100</a:t>
            </a:r>
            <a:r>
              <a:rPr lang="de-DE" sz="1400" dirty="0">
                <a:latin typeface="Avenir Next LT Pro" panose="020B0504020202020204" pitchFamily="34" charset="0"/>
                <a:cs typeface="Calibri" panose="020F0502020204030204" pitchFamily="34" charset="0"/>
              </a:rPr>
              <a:t> = 1,30 m ü GOK</a:t>
            </a:r>
          </a:p>
        </p:txBody>
      </p:sp>
      <p:graphicFrame>
        <p:nvGraphicFramePr>
          <p:cNvPr id="56" name="Tabelle 7">
            <a:extLst>
              <a:ext uri="{FF2B5EF4-FFF2-40B4-BE49-F238E27FC236}">
                <a16:creationId xmlns:a16="http://schemas.microsoft.com/office/drawing/2014/main" id="{B57642D3-F560-424C-AB28-8CD50C07131D}"/>
              </a:ext>
            </a:extLst>
          </p:cNvPr>
          <p:cNvGraphicFramePr>
            <a:graphicFrameLocks noGrp="1"/>
          </p:cNvGraphicFramePr>
          <p:nvPr/>
        </p:nvGraphicFramePr>
        <p:xfrm>
          <a:off x="9054424" y="4494027"/>
          <a:ext cx="2448000" cy="18313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624"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venir Next LT Pro Demi" panose="020B0704020202020204" pitchFamily="34" charset="0"/>
                          <a:cs typeface="Calibri" panose="020F0502020204030204" pitchFamily="34" charset="0"/>
                        </a:rPr>
                        <a:t>Wertebereich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latin typeface="Avenir Next LT Pro Demi" panose="020B0704020202020204" pitchFamily="34" charset="0"/>
                          <a:cs typeface="Calibri" panose="020F0502020204030204" pitchFamily="34" charset="0"/>
                        </a:rPr>
                        <a:t>Schaden-anfälligkeit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0 ≤ Pkt. &lt;</a:t>
                      </a:r>
                      <a:r>
                        <a:rPr lang="de-DE" sz="1100" baseline="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de-DE" sz="1100" dirty="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sehr hoch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marL="0" marR="0" indent="0" algn="ctr" defTabSz="4572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2 ≤ Pkt. &lt;</a:t>
                      </a:r>
                      <a:r>
                        <a:rPr lang="de-DE" sz="1100" baseline="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4</a:t>
                      </a:r>
                      <a:endParaRPr lang="de-DE" sz="1100" dirty="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hoch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marL="0" marR="0" indent="0" algn="ctr" defTabSz="4572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4 ≤ Pkt. &lt;</a:t>
                      </a:r>
                      <a:r>
                        <a:rPr lang="de-DE" sz="1100" baseline="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6</a:t>
                      </a:r>
                      <a:endParaRPr lang="de-DE" sz="1100" dirty="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mittel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marL="0" marR="0" indent="0" algn="ctr" defTabSz="4572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6 ≤ Pkt. &lt;</a:t>
                      </a:r>
                      <a:r>
                        <a:rPr lang="de-DE" sz="1100" baseline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lang="de-DE" sz="110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gering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920">
                <a:tc>
                  <a:txBody>
                    <a:bodyPr/>
                    <a:lstStyle/>
                    <a:p>
                      <a:pPr marL="0" marR="0" indent="0" algn="ctr" defTabSz="4572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 8 ≤ Pkt. ≤ </a:t>
                      </a:r>
                      <a:r>
                        <a:rPr lang="de-DE" sz="1100" baseline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de-DE" sz="110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sehr gering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AE7E1983-24E8-4D51-95E4-6C0EC585EBC1}"/>
              </a:ext>
            </a:extLst>
          </p:cNvPr>
          <p:cNvSpPr/>
          <p:nvPr/>
        </p:nvSpPr>
        <p:spPr bwMode="auto">
          <a:xfrm rot="21426477">
            <a:off x="4437075" y="2241232"/>
            <a:ext cx="2070531" cy="3121721"/>
          </a:xfrm>
          <a:custGeom>
            <a:avLst/>
            <a:gdLst>
              <a:gd name="connsiteX0" fmla="*/ 895062 w 2070531"/>
              <a:gd name="connsiteY0" fmla="*/ 0 h 3121721"/>
              <a:gd name="connsiteX1" fmla="*/ 1090272 w 2070531"/>
              <a:gd name="connsiteY1" fmla="*/ 379447 h 3121721"/>
              <a:gd name="connsiteX2" fmla="*/ 999519 w 2070531"/>
              <a:gd name="connsiteY2" fmla="*/ 431299 h 3121721"/>
              <a:gd name="connsiteX3" fmla="*/ 426420 w 2070531"/>
              <a:gd name="connsiteY3" fmla="*/ 1471958 h 3121721"/>
              <a:gd name="connsiteX4" fmla="*/ 1656000 w 2070531"/>
              <a:gd name="connsiteY4" fmla="*/ 2702494 h 3121721"/>
              <a:gd name="connsiteX5" fmla="*/ 1903803 w 2070531"/>
              <a:gd name="connsiteY5" fmla="*/ 2677494 h 3121721"/>
              <a:gd name="connsiteX6" fmla="*/ 1963953 w 2070531"/>
              <a:gd name="connsiteY6" fmla="*/ 2662016 h 3121721"/>
              <a:gd name="connsiteX7" fmla="*/ 2070531 w 2070531"/>
              <a:gd name="connsiteY7" fmla="*/ 3066889 h 3121721"/>
              <a:gd name="connsiteX8" fmla="*/ 642947 w 2070531"/>
              <a:gd name="connsiteY8" fmla="*/ 2780971 h 3121721"/>
              <a:gd name="connsiteX9" fmla="*/ 552670 w 2070531"/>
              <a:gd name="connsiteY9" fmla="*/ 2705359 h 3121721"/>
              <a:gd name="connsiteX10" fmla="*/ 510517 w 2070531"/>
              <a:gd name="connsiteY10" fmla="*/ 2667019 h 3121721"/>
              <a:gd name="connsiteX11" fmla="*/ 460019 w 2070531"/>
              <a:gd name="connsiteY11" fmla="*/ 2616296 h 3121721"/>
              <a:gd name="connsiteX12" fmla="*/ 389192 w 2070531"/>
              <a:gd name="connsiteY12" fmla="*/ 2538306 h 3121721"/>
              <a:gd name="connsiteX13" fmla="*/ 369275 w 2070531"/>
              <a:gd name="connsiteY13" fmla="*/ 2514270 h 3121721"/>
              <a:gd name="connsiteX14" fmla="*/ 282819 w 2070531"/>
              <a:gd name="connsiteY14" fmla="*/ 2398564 h 3121721"/>
              <a:gd name="connsiteX15" fmla="*/ 0 w 2070531"/>
              <a:gd name="connsiteY15" fmla="*/ 1471958 h 3121721"/>
              <a:gd name="connsiteX16" fmla="*/ 771849 w 2070531"/>
              <a:gd name="connsiteY16" fmla="*/ 70397 h 312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70531" h="3121721">
                <a:moveTo>
                  <a:pt x="895062" y="0"/>
                </a:moveTo>
                <a:lnTo>
                  <a:pt x="1090272" y="379447"/>
                </a:lnTo>
                <a:lnTo>
                  <a:pt x="999519" y="431299"/>
                </a:lnTo>
                <a:cubicBezTo>
                  <a:pt x="655110" y="649358"/>
                  <a:pt x="426420" y="1033931"/>
                  <a:pt x="426420" y="1471958"/>
                </a:cubicBezTo>
                <a:cubicBezTo>
                  <a:pt x="426420" y="2151564"/>
                  <a:pt x="976922" y="2702494"/>
                  <a:pt x="1656000" y="2702494"/>
                </a:cubicBezTo>
                <a:cubicBezTo>
                  <a:pt x="1740885" y="2702494"/>
                  <a:pt x="1823761" y="2693886"/>
                  <a:pt x="1903803" y="2677494"/>
                </a:cubicBezTo>
                <a:lnTo>
                  <a:pt x="1963953" y="2662016"/>
                </a:lnTo>
                <a:lnTo>
                  <a:pt x="2070531" y="3066889"/>
                </a:lnTo>
                <a:cubicBezTo>
                  <a:pt x="1559840" y="3201322"/>
                  <a:pt x="1037080" y="3081982"/>
                  <a:pt x="642947" y="2780971"/>
                </a:cubicBezTo>
                <a:lnTo>
                  <a:pt x="552670" y="2705359"/>
                </a:lnTo>
                <a:lnTo>
                  <a:pt x="510517" y="2667019"/>
                </a:lnTo>
                <a:lnTo>
                  <a:pt x="460019" y="2616296"/>
                </a:lnTo>
                <a:lnTo>
                  <a:pt x="389192" y="2538306"/>
                </a:lnTo>
                <a:lnTo>
                  <a:pt x="369275" y="2514270"/>
                </a:lnTo>
                <a:lnTo>
                  <a:pt x="282819" y="2398564"/>
                </a:lnTo>
                <a:cubicBezTo>
                  <a:pt x="104262" y="2134059"/>
                  <a:pt x="0" y="1815194"/>
                  <a:pt x="0" y="1471958"/>
                </a:cubicBezTo>
                <a:cubicBezTo>
                  <a:pt x="0" y="882022"/>
                  <a:pt x="308000" y="364079"/>
                  <a:pt x="771849" y="70397"/>
                </a:cubicBezTo>
                <a:close/>
              </a:path>
            </a:pathLst>
          </a:custGeom>
          <a:solidFill>
            <a:srgbClr val="ED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59" name="Freihandform: Form 58">
            <a:extLst>
              <a:ext uri="{FF2B5EF4-FFF2-40B4-BE49-F238E27FC236}">
                <a16:creationId xmlns:a16="http://schemas.microsoft.com/office/drawing/2014/main" id="{26031124-42DB-47CD-9546-4D847AA2E823}"/>
              </a:ext>
            </a:extLst>
          </p:cNvPr>
          <p:cNvSpPr/>
          <p:nvPr/>
        </p:nvSpPr>
        <p:spPr bwMode="auto">
          <a:xfrm rot="8933123">
            <a:off x="5289153" y="2176707"/>
            <a:ext cx="121045" cy="504000"/>
          </a:xfrm>
          <a:custGeom>
            <a:avLst/>
            <a:gdLst>
              <a:gd name="connsiteX0" fmla="*/ 0 w 121045"/>
              <a:gd name="connsiteY0" fmla="*/ 430330 h 430330"/>
              <a:gd name="connsiteX1" fmla="*/ 0 w 121045"/>
              <a:gd name="connsiteY1" fmla="*/ 4021 h 430330"/>
              <a:gd name="connsiteX2" fmla="*/ 109491 w 121045"/>
              <a:gd name="connsiteY2" fmla="*/ 0 h 430330"/>
              <a:gd name="connsiteX3" fmla="*/ 121045 w 121045"/>
              <a:gd name="connsiteY3" fmla="*/ 723 h 430330"/>
              <a:gd name="connsiteX4" fmla="*/ 121045 w 121045"/>
              <a:gd name="connsiteY4" fmla="*/ 427554 h 430330"/>
              <a:gd name="connsiteX5" fmla="*/ 104243 w 121045"/>
              <a:gd name="connsiteY5" fmla="*/ 426503 h 430330"/>
              <a:gd name="connsiteX6" fmla="*/ 0 w 121045"/>
              <a:gd name="connsiteY6" fmla="*/ 430330 h 43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45" h="430330">
                <a:moveTo>
                  <a:pt x="0" y="430330"/>
                </a:moveTo>
                <a:lnTo>
                  <a:pt x="0" y="4021"/>
                </a:lnTo>
                <a:lnTo>
                  <a:pt x="109491" y="0"/>
                </a:lnTo>
                <a:lnTo>
                  <a:pt x="121045" y="723"/>
                </a:lnTo>
                <a:lnTo>
                  <a:pt x="121045" y="427554"/>
                </a:lnTo>
                <a:lnTo>
                  <a:pt x="104243" y="426503"/>
                </a:lnTo>
                <a:lnTo>
                  <a:pt x="0" y="43033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E4B06768-6C28-4F4B-BD50-EFB6A747D6D5}"/>
              </a:ext>
            </a:extLst>
          </p:cNvPr>
          <p:cNvCxnSpPr>
            <a:cxnSpLocks/>
          </p:cNvCxnSpPr>
          <p:nvPr/>
        </p:nvCxnSpPr>
        <p:spPr bwMode="auto">
          <a:xfrm rot="18900000">
            <a:off x="4358270" y="4875759"/>
            <a:ext cx="72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A0B70441-E3B1-4E76-9A67-0CDDA2D73168}"/>
              </a:ext>
            </a:extLst>
          </p:cNvPr>
          <p:cNvCxnSpPr>
            <a:cxnSpLocks/>
            <a:stCxn id="30" idx="6"/>
          </p:cNvCxnSpPr>
          <p:nvPr/>
        </p:nvCxnSpPr>
        <p:spPr bwMode="auto">
          <a:xfrm>
            <a:off x="2877204" y="2204832"/>
            <a:ext cx="2829863" cy="312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95B5A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46377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3A4623F-C0BB-410F-80CD-9C27E3ACA999}"/>
              </a:ext>
            </a:extLst>
          </p:cNvPr>
          <p:cNvSpPr txBox="1"/>
          <p:nvPr/>
        </p:nvSpPr>
        <p:spPr>
          <a:xfrm>
            <a:off x="708582" y="1700213"/>
            <a:ext cx="3060000" cy="4608000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360000">
              <a:lnSpc>
                <a:spcPct val="120000"/>
              </a:lnSpc>
              <a:spcAft>
                <a:spcPts val="2400"/>
              </a:spcAft>
              <a:defRPr sz="1600" b="1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08000">
              <a:lnSpc>
                <a:spcPct val="140000"/>
              </a:lnSpc>
              <a:spcAft>
                <a:spcPts val="1800"/>
              </a:spcAft>
            </a:pPr>
            <a:r>
              <a:rPr lang="de-DE" sz="1400" b="0" dirty="0">
                <a:latin typeface="Avenir Next LT Pro" panose="020B0504020202020204" pitchFamily="34" charset="0"/>
              </a:rPr>
              <a:t>Hochwasservorsorgeausweis für die Bewertung</a:t>
            </a:r>
          </a:p>
          <a:p>
            <a:pPr marL="393750" indent="-285750">
              <a:lnSpc>
                <a:spcPct val="140000"/>
              </a:lnSpc>
              <a:spcAft>
                <a:spcPts val="1800"/>
              </a:spcAft>
              <a:buFont typeface="Symbol" panose="05050102010706020507" pitchFamily="18" charset="2"/>
              <a:buChar char="-"/>
            </a:pPr>
            <a:r>
              <a:rPr lang="de-DE" sz="1400" b="0" dirty="0">
                <a:latin typeface="Avenir Next LT Pro" panose="020B0504020202020204" pitchFamily="34" charset="0"/>
              </a:rPr>
              <a:t>der Schadensanfälligkeit von Gebäuden gegenüber Überflutungen infolge von Flusshochwasser, Starkregen, Grundwasseranstieg oder Kanalüberstau sowie</a:t>
            </a:r>
          </a:p>
          <a:p>
            <a:pPr marL="393750" indent="-285750">
              <a:lnSpc>
                <a:spcPct val="140000"/>
              </a:lnSpc>
              <a:spcAft>
                <a:spcPts val="1800"/>
              </a:spcAft>
              <a:buFont typeface="Symbol" panose="05050102010706020507" pitchFamily="18" charset="2"/>
              <a:buChar char="-"/>
            </a:pPr>
            <a:r>
              <a:rPr lang="de-DE" sz="1400" b="0" dirty="0">
                <a:latin typeface="Avenir Next LT Pro" panose="020B0504020202020204" pitchFamily="34" charset="0"/>
              </a:rPr>
              <a:t>der Wirksamkeit von Vorsorge- und Anpassungsmaßnahmen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7ADEEAC-31EE-43A8-8C0F-0509D864B1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634" y="1624013"/>
            <a:ext cx="254371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504DCFF-D74C-4862-9F49-CE35E2F19C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889" y="1810848"/>
            <a:ext cx="254371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64AA5EC-D6A5-4C00-983A-CD918456FD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144" y="1997683"/>
            <a:ext cx="254371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5877A10-DF1E-47DE-976A-FECA2CB7CA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399" y="2184518"/>
            <a:ext cx="254371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C08F203-D253-4729-8E04-43C722F70A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654" y="2371353"/>
            <a:ext cx="254371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237DB4E-507E-48CD-987D-81BF9F3D2D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909" y="2558188"/>
            <a:ext cx="254371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9F68641-F64C-41A5-994E-5BBD60F321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163" y="2745024"/>
            <a:ext cx="254371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734C42-5536-E0FB-E77B-02F17038817C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85680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534988">
              <a:tabLst>
                <a:tab pos="355600" algn="l"/>
              </a:tabLst>
              <a:defRPr sz="1600" b="1">
                <a:latin typeface="+mj-lt"/>
              </a:defRPr>
            </a:lvl1pPr>
          </a:lstStyle>
          <a:p>
            <a:r>
              <a:rPr lang="de-DE" dirty="0">
                <a:latin typeface="Avenir Next LT Pro Demi" panose="020B0704020202020204" pitchFamily="34" charset="0"/>
              </a:rPr>
              <a:t>Wie funktioniert der Hochwasservorsorgeausweis?</a:t>
            </a:r>
          </a:p>
          <a:p>
            <a:pPr>
              <a:spcBef>
                <a:spcPts val="600"/>
              </a:spcBef>
            </a:pPr>
            <a:r>
              <a:rPr lang="de-DE" sz="1400" b="0" spc="70" dirty="0">
                <a:solidFill>
                  <a:srgbClr val="595B5A"/>
                </a:solidFill>
                <a:latin typeface="Avenir Next LT Pro" panose="020B0504020202020204" pitchFamily="34" charset="0"/>
              </a:rPr>
              <a:t>ZUSAMMENFASSUNG DER BEFUNDE</a:t>
            </a:r>
          </a:p>
        </p:txBody>
      </p:sp>
    </p:spTree>
    <p:extLst>
      <p:ext uri="{BB962C8B-B14F-4D97-AF65-F5344CB8AC3E}">
        <p14:creationId xmlns:p14="http://schemas.microsoft.com/office/powerpoint/2010/main" val="40571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 bwMode="auto">
          <a:xfrm>
            <a:off x="702000" y="936000"/>
            <a:ext cx="85680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geht‘s weiter?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AUSBLICK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CCDFE3F-7B40-1EB8-F217-F215B43FC994}"/>
              </a:ext>
            </a:extLst>
          </p:cNvPr>
          <p:cNvSpPr/>
          <p:nvPr/>
        </p:nvSpPr>
        <p:spPr bwMode="auto">
          <a:xfrm>
            <a:off x="695325" y="2060575"/>
            <a:ext cx="10800000" cy="4247638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0000">
              <a:lnSpc>
                <a:spcPct val="140000"/>
              </a:lnSpc>
              <a:spcAft>
                <a:spcPts val="2400"/>
              </a:spcAf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Wirtschaftlichkeit der Bauvorsorge </a:t>
            </a: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anhand von Schutzzielen</a:t>
            </a:r>
            <a:b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Investitionskosten nachweisen</a:t>
            </a:r>
          </a:p>
          <a:p>
            <a:pPr marL="360000" marR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de-DE" sz="1600" b="1" baseline="-2500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-Emissionen</a:t>
            </a:r>
            <a:r>
              <a:rPr lang="de-DE" sz="160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von baulichen Leistungen zur Schadensbeseitigung</a:t>
            </a:r>
            <a:b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 Überschwemmungsereignissen bilanzieren</a:t>
            </a:r>
            <a:b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2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https://www.oekobaudat.de/</a:t>
            </a:r>
            <a:r>
              <a:rPr lang="de-DE" sz="12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60000" marR="0" lvl="0" indent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Förderrichtlinie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Kommunale Hochwassereigenvorsorge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voranbringen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6FF746-82BA-A8C2-9549-7DDBCEF967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00" y="2671633"/>
            <a:ext cx="3025522" cy="302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33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B81A9D90-0703-0CBB-4ED9-6040A7DFB974}"/>
              </a:ext>
            </a:extLst>
          </p:cNvPr>
          <p:cNvSpPr/>
          <p:nvPr/>
        </p:nvSpPr>
        <p:spPr bwMode="auto">
          <a:xfrm>
            <a:off x="695325" y="1701351"/>
            <a:ext cx="6048000" cy="1764162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38EF4F0-1B0A-913F-31F5-8A2442783283}"/>
              </a:ext>
            </a:extLst>
          </p:cNvPr>
          <p:cNvSpPr txBox="1"/>
          <p:nvPr/>
        </p:nvSpPr>
        <p:spPr>
          <a:xfrm>
            <a:off x="2114597" y="1823417"/>
            <a:ext cx="4701086" cy="1520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900"/>
              </a:spcAft>
            </a:pPr>
            <a:r>
              <a:rPr lang="de-DE" dirty="0">
                <a:latin typeface="Avenir Next LT Pro Demi" panose="020B0704020202020204" pitchFamily="34" charset="0"/>
              </a:rPr>
              <a:t>Dr. Gabriele Stich</a:t>
            </a:r>
          </a:p>
          <a:p>
            <a:pPr>
              <a:spcAft>
                <a:spcPct val="0"/>
              </a:spcAft>
              <a:tabLst>
                <a:tab pos="1077913" algn="l"/>
                <a:tab pos="1793875" algn="l"/>
                <a:tab pos="2243138" algn="l"/>
              </a:tabLst>
            </a:pPr>
            <a:r>
              <a:rPr lang="de-DE" dirty="0">
                <a:solidFill>
                  <a:schemeClr val="tx1"/>
                </a:solidFill>
              </a:rPr>
              <a:t>Geschäftsführerin des Bildungs- und Demonstrationszentrum Dezentrale Infrastruktur BDZ e.V.</a:t>
            </a:r>
          </a:p>
          <a:p>
            <a:r>
              <a:rPr lang="de-DE" dirty="0"/>
              <a:t>Telefon      0341 . 44 22 979</a:t>
            </a:r>
          </a:p>
          <a:p>
            <a:r>
              <a:rPr lang="fr-FR" dirty="0"/>
              <a:t>Mail            info@bdz-hochwassereigenvorsorge.de</a:t>
            </a:r>
          </a:p>
          <a:p>
            <a:r>
              <a:rPr lang="fr-FR" dirty="0"/>
              <a:t>Web           https://www.bdz-hochwassereigenvorsorge.de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64195A3-950A-4FCB-9567-0D970EE4680A}"/>
              </a:ext>
            </a:extLst>
          </p:cNvPr>
          <p:cNvSpPr txBox="1">
            <a:spLocks/>
          </p:cNvSpPr>
          <p:nvPr/>
        </p:nvSpPr>
        <p:spPr bwMode="auto">
          <a:xfrm>
            <a:off x="702000" y="936000"/>
            <a:ext cx="85680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</a:rPr>
              <a:t>Wo finden Sie alle Inhalte dieser Veranstaltung?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ＭＳ Ｐゴシック" charset="-128"/>
              </a:rPr>
              <a:t>KONTAKTDATEN + WEBLINK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60BCBC-84D1-E2BE-1662-8B06F29E44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602" y="1701351"/>
            <a:ext cx="4530588" cy="460800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6CD3E20D-E745-6F9D-83BF-9989141E47FB}"/>
              </a:ext>
            </a:extLst>
          </p:cNvPr>
          <p:cNvSpPr txBox="1"/>
          <p:nvPr/>
        </p:nvSpPr>
        <p:spPr>
          <a:xfrm>
            <a:off x="7991111" y="5346207"/>
            <a:ext cx="27238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Download Präsentation</a:t>
            </a:r>
            <a:br>
              <a:rPr lang="de-DE" sz="11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Avenir Next LT Pro" panose="020B0504020202020204" pitchFamily="34" charset="0"/>
              </a:rPr>
              <a:t>QR-Code scannen oder</a:t>
            </a:r>
            <a:br>
              <a:rPr lang="de-DE" sz="10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Avenir Next LT Pro" panose="020B0504020202020204" pitchFamily="34" charset="0"/>
              </a:rPr>
              <a:t>https://hochwasservorsorgeausweis.de/</a:t>
            </a:r>
            <a:br>
              <a:rPr lang="de-DE" sz="9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Avenir Next LT Pro" panose="020B0504020202020204" pitchFamily="34" charset="0"/>
              </a:rPr>
              <a:t>230609_hochwassereigenvorsorge_magdeburg</a:t>
            </a:r>
          </a:p>
          <a:p>
            <a:pPr algn="ctr"/>
            <a:r>
              <a:rPr lang="de-DE" sz="11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9858CF1-5739-57B6-60B3-83B23BCCC11A}"/>
              </a:ext>
            </a:extLst>
          </p:cNvPr>
          <p:cNvSpPr/>
          <p:nvPr/>
        </p:nvSpPr>
        <p:spPr bwMode="auto">
          <a:xfrm>
            <a:off x="8184896" y="2657723"/>
            <a:ext cx="2340000" cy="23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7DB521-25E4-C182-7026-4DCEF6F86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896" y="2657723"/>
            <a:ext cx="2340000" cy="234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CBFE2C3-76E0-3A10-0230-4418495B6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896" y="2657723"/>
            <a:ext cx="2340000" cy="234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258C47-CC6E-7F02-B112-CDFC9227D0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93023" y="2711655"/>
            <a:ext cx="2520000" cy="2520000"/>
          </a:xfrm>
          <a:prstGeom prst="rect">
            <a:avLst/>
          </a:prstGeom>
        </p:spPr>
      </p:pic>
      <p:pic>
        <p:nvPicPr>
          <p:cNvPr id="13" name="Grafik 12" descr="Ein Bild, das Text, Person, Brille, Im Haus enthält.&#10;&#10;Automatisch generierte Beschreibung">
            <a:extLst>
              <a:ext uri="{FF2B5EF4-FFF2-40B4-BE49-F238E27FC236}">
                <a16:creationId xmlns:a16="http://schemas.microsoft.com/office/drawing/2014/main" id="{9094D600-5A1A-D285-3FF8-20F1574116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72" y="1885228"/>
            <a:ext cx="961200" cy="961200"/>
          </a:xfrm>
          <a:prstGeom prst="ellipse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4D90FA3-DD39-F1A0-AFD7-841A24694EC0}"/>
              </a:ext>
            </a:extLst>
          </p:cNvPr>
          <p:cNvGrpSpPr/>
          <p:nvPr/>
        </p:nvGrpSpPr>
        <p:grpSpPr>
          <a:xfrm>
            <a:off x="702000" y="4673510"/>
            <a:ext cx="6048000" cy="1635214"/>
            <a:chOff x="695326" y="3296140"/>
            <a:chExt cx="6048000" cy="1711305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26E22613-6539-495E-FE4C-DD8A310D5A73}"/>
                </a:ext>
              </a:extLst>
            </p:cNvPr>
            <p:cNvGrpSpPr/>
            <p:nvPr/>
          </p:nvGrpSpPr>
          <p:grpSpPr>
            <a:xfrm>
              <a:off x="695326" y="3296140"/>
              <a:ext cx="6048000" cy="1711305"/>
              <a:chOff x="695326" y="3193250"/>
              <a:chExt cx="6048000" cy="1711305"/>
            </a:xfrm>
            <a:solidFill>
              <a:srgbClr val="D9D9D9"/>
            </a:solidFill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3C3855C8-1015-F61E-66D9-25DA47DE5A90}"/>
                  </a:ext>
                </a:extLst>
              </p:cNvPr>
              <p:cNvSpPr/>
              <p:nvPr/>
            </p:nvSpPr>
            <p:spPr bwMode="auto">
              <a:xfrm>
                <a:off x="695326" y="3193250"/>
                <a:ext cx="6048000" cy="1711305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52661F5E-C0BE-F6F4-132C-C0B50E91D9BD}"/>
                  </a:ext>
                </a:extLst>
              </p:cNvPr>
              <p:cNvSpPr txBox="1"/>
              <p:nvPr/>
            </p:nvSpPr>
            <p:spPr>
              <a:xfrm>
                <a:off x="2114597" y="3288887"/>
                <a:ext cx="3688724" cy="159076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cs typeface="Calibri" panose="020F0502020204030204" pitchFamily="34" charset="0"/>
                  </a:rPr>
                  <a:t>Wissenschaftlicher Projektleiter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9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Calibri" panose="020F0502020204030204" pitchFamily="34" charset="0"/>
                  </a:rPr>
                  <a:t>Hochschule für Technik und Wirtschaft</a:t>
                </a:r>
                <a:b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Calibri" panose="020F0502020204030204" pitchFamily="34" charset="0"/>
                  </a:rPr>
                  <a:t>Institut Bauen im Klimawandel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Calibri" panose="020F0502020204030204" pitchFamily="34" charset="0"/>
                  </a:rPr>
                  <a:t>Telefon       0351 . 462 2084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Calibri" panose="020F0502020204030204" pitchFamily="34" charset="0"/>
                  </a:rPr>
                  <a:t>Mail             </a:t>
                </a:r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Calibri" panose="020F050202020403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sebastian.golz@htw-dresden.de</a:t>
                </a:r>
                <a:endParaRPr kumimoji="0" lang="de-DE" alt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ea typeface="+mn-ea"/>
                    <a:cs typeface="Calibri" panose="020F0502020204030204" pitchFamily="34" charset="0"/>
                  </a:rPr>
                  <a:t>Web            https://www.htw-dresden.de</a:t>
                </a:r>
              </a:p>
            </p:txBody>
          </p:sp>
        </p:grpSp>
        <p:pic>
          <p:nvPicPr>
            <p:cNvPr id="27" name="Grafik 26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5FF1EABA-8A5C-87C4-8F5E-E1DFF2D4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320" y="3470537"/>
              <a:ext cx="1276276" cy="588309"/>
            </a:xfrm>
            <a:prstGeom prst="rect">
              <a:avLst/>
            </a:prstGeom>
          </p:spPr>
        </p:pic>
      </p:grpSp>
      <p:sp>
        <p:nvSpPr>
          <p:cNvPr id="33" name="Rechteck 32">
            <a:extLst>
              <a:ext uri="{FF2B5EF4-FFF2-40B4-BE49-F238E27FC236}">
                <a16:creationId xmlns:a16="http://schemas.microsoft.com/office/drawing/2014/main" id="{A1BD0B20-E763-5290-9CAC-EF48E57C8739}"/>
              </a:ext>
            </a:extLst>
          </p:cNvPr>
          <p:cNvSpPr/>
          <p:nvPr/>
        </p:nvSpPr>
        <p:spPr bwMode="auto">
          <a:xfrm>
            <a:off x="702001" y="3565834"/>
            <a:ext cx="6048000" cy="1107676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B18103CA-2D8C-D5CF-3723-B603A851A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272" y="3689137"/>
            <a:ext cx="3515855" cy="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0" rIns="0" bIns="0">
            <a:spAutoFit/>
          </a:bodyPr>
          <a:lstStyle>
            <a:lvl1pPr eaLnBrk="0" hangingPunct="0"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7913" algn="l"/>
                <a:tab pos="1793875" algn="l"/>
                <a:tab pos="22431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900"/>
              </a:spcAft>
            </a:pPr>
            <a:r>
              <a:rPr lang="de-DE" altLang="de-DE" sz="1200" b="1" dirty="0">
                <a:latin typeface="Avenir Next LT Pro Demi" panose="020B0704020202020204" pitchFamily="34" charset="0"/>
                <a:cs typeface="Calibri" panose="020F0502020204030204" pitchFamily="34" charset="0"/>
              </a:rPr>
              <a:t>Dr.-Ing. Sebastian Golz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>
                <a:latin typeface="Avenir Next LT Pro" panose="020B0504020202020204" pitchFamily="34" charset="0"/>
                <a:cs typeface="Calibri" panose="020F0502020204030204" pitchFamily="34" charset="0"/>
              </a:rPr>
              <a:t>Diplom-Ingenieur für Bauwesen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>
                <a:latin typeface="Avenir Next LT Pro" panose="020B0504020202020204" pitchFamily="34" charset="0"/>
                <a:cs typeface="Calibri" panose="020F0502020204030204" pitchFamily="34" charset="0"/>
              </a:rPr>
              <a:t>Risikobewertung von Gebäuden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>
                <a:latin typeface="Avenir Next LT Pro" panose="020B0504020202020204" pitchFamily="34" charset="0"/>
                <a:cs typeface="Calibri" panose="020F0502020204030204" pitchFamily="34" charset="0"/>
              </a:rPr>
              <a:t>(Schwerpunkt Hochwasser und Starkregen)</a:t>
            </a:r>
          </a:p>
        </p:txBody>
      </p:sp>
      <p:pic>
        <p:nvPicPr>
          <p:cNvPr id="35" name="Grafik 34" descr="Ein Bild, das Mann, Person, Brille, draußen enthält.&#10;&#10;Automatisch generierte Beschreibung">
            <a:extLst>
              <a:ext uri="{FF2B5EF4-FFF2-40B4-BE49-F238E27FC236}">
                <a16:creationId xmlns:a16="http://schemas.microsoft.com/office/drawing/2014/main" id="{258E128E-A275-D23F-6044-0B9D36CF53C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72" y="3700836"/>
            <a:ext cx="961103" cy="9611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133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hteck 202">
            <a:extLst>
              <a:ext uri="{FF2B5EF4-FFF2-40B4-BE49-F238E27FC236}">
                <a16:creationId xmlns:a16="http://schemas.microsoft.com/office/drawing/2014/main" id="{73CCE0EB-44A0-44EB-B57F-6F5451696652}"/>
              </a:ext>
            </a:extLst>
          </p:cNvPr>
          <p:cNvSpPr/>
          <p:nvPr/>
        </p:nvSpPr>
        <p:spPr bwMode="auto">
          <a:xfrm>
            <a:off x="702068" y="1702210"/>
            <a:ext cx="3353452" cy="4608512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45720" numCol="1" rtlCol="0" anchor="ctr" anchorCtr="0" compatLnSpc="1">
            <a:prstTxWarp prst="textNoShape">
              <a:avLst/>
            </a:prstTxWarp>
          </a:bodyPr>
          <a:lstStyle/>
          <a:p>
            <a:pPr marL="269875">
              <a:lnSpc>
                <a:spcPct val="120000"/>
              </a:lnSpc>
              <a:spcAft>
                <a:spcPts val="1200"/>
              </a:spcAft>
              <a:tabLst>
                <a:tab pos="715963" algn="l"/>
              </a:tabLst>
            </a:pPr>
            <a:endParaRPr lang="de-DE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94FB62D-8BC7-41FE-AC56-003D28B95C4D}"/>
              </a:ext>
            </a:extLst>
          </p:cNvPr>
          <p:cNvSpPr txBox="1"/>
          <p:nvPr/>
        </p:nvSpPr>
        <p:spPr>
          <a:xfrm>
            <a:off x="847725" y="1976235"/>
            <a:ext cx="3121454" cy="379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de-DE" sz="1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4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Risiko- und *gleichgewichtige* Handlungskommunikation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4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Risikowahrnehmung vs. Selbstwirksamkeitsüberzeugung</a:t>
            </a:r>
          </a:p>
          <a:p>
            <a:pPr marL="285750" indent="-285750">
              <a:lnSpc>
                <a:spcPct val="120000"/>
              </a:lnSpc>
              <a:spcAft>
                <a:spcPts val="1800"/>
              </a:spcAft>
              <a:buFont typeface="Symbol" panose="05050102010706020507" pitchFamily="18" charset="2"/>
              <a:buChar char="-"/>
            </a:pPr>
            <a:r>
              <a:rPr lang="de-DE" sz="14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Möglichkeit und Wirksamkeit des eigenen, vorsorgenden Handelns erkennen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4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Abwehrreaktionen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4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Verdrängung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4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Verweigerung / Ablehnung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4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Fatalismus</a:t>
            </a:r>
          </a:p>
        </p:txBody>
      </p:sp>
      <p:grpSp>
        <p:nvGrpSpPr>
          <p:cNvPr id="120" name="Gruppieren 104">
            <a:extLst>
              <a:ext uri="{FF2B5EF4-FFF2-40B4-BE49-F238E27FC236}">
                <a16:creationId xmlns:a16="http://schemas.microsoft.com/office/drawing/2014/main" id="{EAA12C02-49A7-4E73-BC4D-4585C0E9986B}"/>
              </a:ext>
            </a:extLst>
          </p:cNvPr>
          <p:cNvGrpSpPr/>
          <p:nvPr/>
        </p:nvGrpSpPr>
        <p:grpSpPr>
          <a:xfrm>
            <a:off x="9188540" y="3807655"/>
            <a:ext cx="2067692" cy="1173316"/>
            <a:chOff x="5840664" y="3124200"/>
            <a:chExt cx="3200400" cy="1600200"/>
          </a:xfrm>
          <a:gradFill flip="none" rotWithShape="1">
            <a:gsLst>
              <a:gs pos="0">
                <a:srgbClr val="A5A5A5">
                  <a:lumMod val="40000"/>
                  <a:lumOff val="60000"/>
                </a:srgbClr>
              </a:gs>
              <a:gs pos="62000">
                <a:srgbClr val="A5A5A5">
                  <a:lumMod val="95000"/>
                  <a:lumOff val="5000"/>
                </a:srgbClr>
              </a:gs>
              <a:gs pos="100000">
                <a:srgbClr val="A5A5A5">
                  <a:lumMod val="60000"/>
                </a:srgbClr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121" name="Freeform 5">
              <a:extLst>
                <a:ext uri="{FF2B5EF4-FFF2-40B4-BE49-F238E27FC236}">
                  <a16:creationId xmlns:a16="http://schemas.microsoft.com/office/drawing/2014/main" id="{55D27366-79FF-4009-A582-4781BF3A1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0" y="3505200"/>
              <a:ext cx="396240" cy="1219200"/>
            </a:xfrm>
            <a:custGeom>
              <a:avLst/>
              <a:gdLst/>
              <a:ahLst/>
              <a:cxnLst>
                <a:cxn ang="0">
                  <a:pos x="1404" y="3824"/>
                </a:cxn>
                <a:cxn ang="0">
                  <a:pos x="1403" y="3859"/>
                </a:cxn>
                <a:cxn ang="0">
                  <a:pos x="1396" y="3926"/>
                </a:cxn>
                <a:cxn ang="0">
                  <a:pos x="1382" y="3986"/>
                </a:cxn>
                <a:cxn ang="0">
                  <a:pos x="1361" y="4040"/>
                </a:cxn>
                <a:cxn ang="0">
                  <a:pos x="1335" y="4088"/>
                </a:cxn>
                <a:cxn ang="0">
                  <a:pos x="1302" y="4132"/>
                </a:cxn>
                <a:cxn ang="0">
                  <a:pos x="1264" y="4169"/>
                </a:cxn>
                <a:cxn ang="0">
                  <a:pos x="1222" y="4203"/>
                </a:cxn>
                <a:cxn ang="0">
                  <a:pos x="1174" y="4232"/>
                </a:cxn>
                <a:cxn ang="0">
                  <a:pos x="1122" y="4256"/>
                </a:cxn>
                <a:cxn ang="0">
                  <a:pos x="1066" y="4275"/>
                </a:cxn>
                <a:cxn ang="0">
                  <a:pos x="1007" y="4291"/>
                </a:cxn>
                <a:cxn ang="0">
                  <a:pos x="943" y="4303"/>
                </a:cxn>
                <a:cxn ang="0">
                  <a:pos x="878" y="4311"/>
                </a:cxn>
                <a:cxn ang="0">
                  <a:pos x="809" y="4318"/>
                </a:cxn>
                <a:cxn ang="0">
                  <a:pos x="738" y="4320"/>
                </a:cxn>
                <a:cxn ang="0">
                  <a:pos x="702" y="4320"/>
                </a:cxn>
                <a:cxn ang="0">
                  <a:pos x="666" y="4320"/>
                </a:cxn>
                <a:cxn ang="0">
                  <a:pos x="595" y="4318"/>
                </a:cxn>
                <a:cxn ang="0">
                  <a:pos x="526" y="4311"/>
                </a:cxn>
                <a:cxn ang="0">
                  <a:pos x="461" y="4303"/>
                </a:cxn>
                <a:cxn ang="0">
                  <a:pos x="397" y="4291"/>
                </a:cxn>
                <a:cxn ang="0">
                  <a:pos x="337" y="4275"/>
                </a:cxn>
                <a:cxn ang="0">
                  <a:pos x="282" y="4256"/>
                </a:cxn>
                <a:cxn ang="0">
                  <a:pos x="229" y="4232"/>
                </a:cxn>
                <a:cxn ang="0">
                  <a:pos x="182" y="4203"/>
                </a:cxn>
                <a:cxn ang="0">
                  <a:pos x="140" y="4169"/>
                </a:cxn>
                <a:cxn ang="0">
                  <a:pos x="102" y="4132"/>
                </a:cxn>
                <a:cxn ang="0">
                  <a:pos x="69" y="4088"/>
                </a:cxn>
                <a:cxn ang="0">
                  <a:pos x="43" y="4040"/>
                </a:cxn>
                <a:cxn ang="0">
                  <a:pos x="22" y="3986"/>
                </a:cxn>
                <a:cxn ang="0">
                  <a:pos x="8" y="3926"/>
                </a:cxn>
                <a:cxn ang="0">
                  <a:pos x="1" y="3859"/>
                </a:cxn>
                <a:cxn ang="0">
                  <a:pos x="0" y="0"/>
                </a:cxn>
              </a:cxnLst>
              <a:rect l="0" t="0" r="r" b="b"/>
              <a:pathLst>
                <a:path w="1404" h="4320">
                  <a:moveTo>
                    <a:pt x="1404" y="0"/>
                  </a:moveTo>
                  <a:lnTo>
                    <a:pt x="1404" y="3824"/>
                  </a:lnTo>
                  <a:lnTo>
                    <a:pt x="1404" y="3824"/>
                  </a:lnTo>
                  <a:lnTo>
                    <a:pt x="1403" y="3859"/>
                  </a:lnTo>
                  <a:lnTo>
                    <a:pt x="1401" y="3893"/>
                  </a:lnTo>
                  <a:lnTo>
                    <a:pt x="1396" y="3926"/>
                  </a:lnTo>
                  <a:lnTo>
                    <a:pt x="1390" y="3956"/>
                  </a:lnTo>
                  <a:lnTo>
                    <a:pt x="1382" y="3986"/>
                  </a:lnTo>
                  <a:lnTo>
                    <a:pt x="1372" y="4013"/>
                  </a:lnTo>
                  <a:lnTo>
                    <a:pt x="1361" y="4040"/>
                  </a:lnTo>
                  <a:lnTo>
                    <a:pt x="1349" y="4065"/>
                  </a:lnTo>
                  <a:lnTo>
                    <a:pt x="1335" y="4088"/>
                  </a:lnTo>
                  <a:lnTo>
                    <a:pt x="1319" y="4110"/>
                  </a:lnTo>
                  <a:lnTo>
                    <a:pt x="1302" y="4132"/>
                  </a:lnTo>
                  <a:lnTo>
                    <a:pt x="1284" y="4152"/>
                  </a:lnTo>
                  <a:lnTo>
                    <a:pt x="1264" y="4169"/>
                  </a:lnTo>
                  <a:lnTo>
                    <a:pt x="1244" y="4187"/>
                  </a:lnTo>
                  <a:lnTo>
                    <a:pt x="1222" y="4203"/>
                  </a:lnTo>
                  <a:lnTo>
                    <a:pt x="1199" y="4217"/>
                  </a:lnTo>
                  <a:lnTo>
                    <a:pt x="1174" y="4232"/>
                  </a:lnTo>
                  <a:lnTo>
                    <a:pt x="1149" y="4244"/>
                  </a:lnTo>
                  <a:lnTo>
                    <a:pt x="1122" y="4256"/>
                  </a:lnTo>
                  <a:lnTo>
                    <a:pt x="1095" y="4265"/>
                  </a:lnTo>
                  <a:lnTo>
                    <a:pt x="1066" y="4275"/>
                  </a:lnTo>
                  <a:lnTo>
                    <a:pt x="1037" y="4283"/>
                  </a:lnTo>
                  <a:lnTo>
                    <a:pt x="1007" y="4291"/>
                  </a:lnTo>
                  <a:lnTo>
                    <a:pt x="975" y="4297"/>
                  </a:lnTo>
                  <a:lnTo>
                    <a:pt x="943" y="4303"/>
                  </a:lnTo>
                  <a:lnTo>
                    <a:pt x="911" y="4308"/>
                  </a:lnTo>
                  <a:lnTo>
                    <a:pt x="878" y="4311"/>
                  </a:lnTo>
                  <a:lnTo>
                    <a:pt x="844" y="4315"/>
                  </a:lnTo>
                  <a:lnTo>
                    <a:pt x="809" y="4318"/>
                  </a:lnTo>
                  <a:lnTo>
                    <a:pt x="774" y="4319"/>
                  </a:lnTo>
                  <a:lnTo>
                    <a:pt x="738" y="4320"/>
                  </a:lnTo>
                  <a:lnTo>
                    <a:pt x="702" y="4320"/>
                  </a:lnTo>
                  <a:lnTo>
                    <a:pt x="702" y="4320"/>
                  </a:lnTo>
                  <a:lnTo>
                    <a:pt x="702" y="4320"/>
                  </a:lnTo>
                  <a:lnTo>
                    <a:pt x="666" y="4320"/>
                  </a:lnTo>
                  <a:lnTo>
                    <a:pt x="630" y="4319"/>
                  </a:lnTo>
                  <a:lnTo>
                    <a:pt x="595" y="4318"/>
                  </a:lnTo>
                  <a:lnTo>
                    <a:pt x="560" y="4315"/>
                  </a:lnTo>
                  <a:lnTo>
                    <a:pt x="526" y="4311"/>
                  </a:lnTo>
                  <a:lnTo>
                    <a:pt x="493" y="4308"/>
                  </a:lnTo>
                  <a:lnTo>
                    <a:pt x="461" y="4303"/>
                  </a:lnTo>
                  <a:lnTo>
                    <a:pt x="429" y="4297"/>
                  </a:lnTo>
                  <a:lnTo>
                    <a:pt x="397" y="4291"/>
                  </a:lnTo>
                  <a:lnTo>
                    <a:pt x="367" y="4283"/>
                  </a:lnTo>
                  <a:lnTo>
                    <a:pt x="337" y="4275"/>
                  </a:lnTo>
                  <a:lnTo>
                    <a:pt x="309" y="4265"/>
                  </a:lnTo>
                  <a:lnTo>
                    <a:pt x="282" y="4256"/>
                  </a:lnTo>
                  <a:lnTo>
                    <a:pt x="255" y="4244"/>
                  </a:lnTo>
                  <a:lnTo>
                    <a:pt x="229" y="4232"/>
                  </a:lnTo>
                  <a:lnTo>
                    <a:pt x="205" y="4217"/>
                  </a:lnTo>
                  <a:lnTo>
                    <a:pt x="182" y="4203"/>
                  </a:lnTo>
                  <a:lnTo>
                    <a:pt x="160" y="4187"/>
                  </a:lnTo>
                  <a:lnTo>
                    <a:pt x="140" y="4169"/>
                  </a:lnTo>
                  <a:lnTo>
                    <a:pt x="120" y="4152"/>
                  </a:lnTo>
                  <a:lnTo>
                    <a:pt x="102" y="4132"/>
                  </a:lnTo>
                  <a:lnTo>
                    <a:pt x="84" y="4110"/>
                  </a:lnTo>
                  <a:lnTo>
                    <a:pt x="69" y="4088"/>
                  </a:lnTo>
                  <a:lnTo>
                    <a:pt x="55" y="4065"/>
                  </a:lnTo>
                  <a:lnTo>
                    <a:pt x="43" y="4040"/>
                  </a:lnTo>
                  <a:lnTo>
                    <a:pt x="32" y="4013"/>
                  </a:lnTo>
                  <a:lnTo>
                    <a:pt x="22" y="3986"/>
                  </a:lnTo>
                  <a:lnTo>
                    <a:pt x="14" y="3956"/>
                  </a:lnTo>
                  <a:lnTo>
                    <a:pt x="8" y="3926"/>
                  </a:lnTo>
                  <a:lnTo>
                    <a:pt x="3" y="3893"/>
                  </a:lnTo>
                  <a:lnTo>
                    <a:pt x="1" y="3859"/>
                  </a:lnTo>
                  <a:lnTo>
                    <a:pt x="0" y="3824"/>
                  </a:lnTo>
                  <a:lnTo>
                    <a:pt x="0" y="0"/>
                  </a:lnTo>
                  <a:lnTo>
                    <a:pt x="1404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/>
                </a:gs>
                <a:gs pos="62000">
                  <a:sysClr val="windowText" lastClr="000000"/>
                </a:gs>
                <a:gs pos="66000">
                  <a:sysClr val="windowText" lastClr="000000"/>
                </a:gs>
                <a:gs pos="100000">
                  <a:sysClr val="windowText" lastClr="000000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63000">
                    <a:sysClr val="window" lastClr="FFFFFF">
                      <a:lumMod val="65000"/>
                    </a:sysClr>
                  </a:gs>
                  <a:gs pos="8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rgbClr val="E7E6E6">
                      <a:lumMod val="75000"/>
                    </a:srgbClr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22" name="Gruppieren 91">
              <a:extLst>
                <a:ext uri="{FF2B5EF4-FFF2-40B4-BE49-F238E27FC236}">
                  <a16:creationId xmlns:a16="http://schemas.microsoft.com/office/drawing/2014/main" id="{E26DF20E-A676-48E0-9FB5-570FE36CB645}"/>
                </a:ext>
              </a:extLst>
            </p:cNvPr>
            <p:cNvGrpSpPr/>
            <p:nvPr/>
          </p:nvGrpSpPr>
          <p:grpSpPr>
            <a:xfrm>
              <a:off x="5840664" y="3124200"/>
              <a:ext cx="3200400" cy="480337"/>
              <a:chOff x="5840664" y="3124200"/>
              <a:chExt cx="3200400" cy="480337"/>
            </a:xfrm>
            <a:grpFill/>
          </p:grpSpPr>
          <p:sp>
            <p:nvSpPr>
              <p:cNvPr id="123" name="Freeform 5">
                <a:extLst>
                  <a:ext uri="{FF2B5EF4-FFF2-40B4-BE49-F238E27FC236}">
                    <a16:creationId xmlns:a16="http://schemas.microsoft.com/office/drawing/2014/main" id="{5B28758B-0A86-4917-A944-2C17FC365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0664" y="3124200"/>
                <a:ext cx="3200400" cy="271144"/>
              </a:xfrm>
              <a:custGeom>
                <a:avLst/>
                <a:gdLst/>
                <a:ahLst/>
                <a:cxnLst>
                  <a:cxn ang="0">
                    <a:pos x="11518" y="500"/>
                  </a:cxn>
                  <a:cxn ang="0">
                    <a:pos x="11490" y="539"/>
                  </a:cxn>
                  <a:cxn ang="0">
                    <a:pos x="11430" y="574"/>
                  </a:cxn>
                  <a:cxn ang="0">
                    <a:pos x="11339" y="610"/>
                  </a:cxn>
                  <a:cxn ang="0">
                    <a:pos x="11067" y="678"/>
                  </a:cxn>
                  <a:cxn ang="0">
                    <a:pos x="10685" y="742"/>
                  </a:cxn>
                  <a:cxn ang="0">
                    <a:pos x="10204" y="798"/>
                  </a:cxn>
                  <a:cxn ang="0">
                    <a:pos x="9633" y="849"/>
                  </a:cxn>
                  <a:cxn ang="0">
                    <a:pos x="8979" y="893"/>
                  </a:cxn>
                  <a:cxn ang="0">
                    <a:pos x="8257" y="929"/>
                  </a:cxn>
                  <a:cxn ang="0">
                    <a:pos x="7473" y="955"/>
                  </a:cxn>
                  <a:cxn ang="0">
                    <a:pos x="6637" y="971"/>
                  </a:cxn>
                  <a:cxn ang="0">
                    <a:pos x="5760" y="976"/>
                  </a:cxn>
                  <a:cxn ang="0">
                    <a:pos x="5171" y="974"/>
                  </a:cxn>
                  <a:cxn ang="0">
                    <a:pos x="4320" y="962"/>
                  </a:cxn>
                  <a:cxn ang="0">
                    <a:pos x="3519" y="939"/>
                  </a:cxn>
                  <a:cxn ang="0">
                    <a:pos x="2773" y="906"/>
                  </a:cxn>
                  <a:cxn ang="0">
                    <a:pos x="2097" y="865"/>
                  </a:cxn>
                  <a:cxn ang="0">
                    <a:pos x="1496" y="818"/>
                  </a:cxn>
                  <a:cxn ang="0">
                    <a:pos x="985" y="761"/>
                  </a:cxn>
                  <a:cxn ang="0">
                    <a:pos x="569" y="699"/>
                  </a:cxn>
                  <a:cxn ang="0">
                    <a:pos x="259" y="634"/>
                  </a:cxn>
                  <a:cxn ang="0">
                    <a:pos x="118" y="587"/>
                  </a:cxn>
                  <a:cxn ang="0">
                    <a:pos x="48" y="551"/>
                  </a:cxn>
                  <a:cxn ang="0">
                    <a:pos x="9" y="514"/>
                  </a:cxn>
                  <a:cxn ang="0">
                    <a:pos x="0" y="488"/>
                  </a:cxn>
                  <a:cxn ang="0">
                    <a:pos x="18" y="451"/>
                  </a:cxn>
                  <a:cxn ang="0">
                    <a:pos x="67" y="414"/>
                  </a:cxn>
                  <a:cxn ang="0">
                    <a:pos x="148" y="379"/>
                  </a:cxn>
                  <a:cxn ang="0">
                    <a:pos x="351" y="321"/>
                  </a:cxn>
                  <a:cxn ang="0">
                    <a:pos x="696" y="255"/>
                  </a:cxn>
                  <a:cxn ang="0">
                    <a:pos x="1145" y="197"/>
                  </a:cxn>
                  <a:cxn ang="0">
                    <a:pos x="1688" y="143"/>
                  </a:cxn>
                  <a:cxn ang="0">
                    <a:pos x="2314" y="97"/>
                  </a:cxn>
                  <a:cxn ang="0">
                    <a:pos x="3015" y="60"/>
                  </a:cxn>
                  <a:cxn ang="0">
                    <a:pos x="3780" y="30"/>
                  </a:cxn>
                  <a:cxn ang="0">
                    <a:pos x="4599" y="11"/>
                  </a:cxn>
                  <a:cxn ang="0">
                    <a:pos x="5464" y="2"/>
                  </a:cxn>
                  <a:cxn ang="0">
                    <a:pos x="6056" y="2"/>
                  </a:cxn>
                  <a:cxn ang="0">
                    <a:pos x="6921" y="11"/>
                  </a:cxn>
                  <a:cxn ang="0">
                    <a:pos x="7740" y="30"/>
                  </a:cxn>
                  <a:cxn ang="0">
                    <a:pos x="8505" y="60"/>
                  </a:cxn>
                  <a:cxn ang="0">
                    <a:pos x="9206" y="97"/>
                  </a:cxn>
                  <a:cxn ang="0">
                    <a:pos x="9832" y="143"/>
                  </a:cxn>
                  <a:cxn ang="0">
                    <a:pos x="10375" y="197"/>
                  </a:cxn>
                  <a:cxn ang="0">
                    <a:pos x="10824" y="255"/>
                  </a:cxn>
                  <a:cxn ang="0">
                    <a:pos x="11169" y="321"/>
                  </a:cxn>
                  <a:cxn ang="0">
                    <a:pos x="11372" y="379"/>
                  </a:cxn>
                  <a:cxn ang="0">
                    <a:pos x="11453" y="414"/>
                  </a:cxn>
                  <a:cxn ang="0">
                    <a:pos x="11502" y="451"/>
                  </a:cxn>
                  <a:cxn ang="0">
                    <a:pos x="11520" y="488"/>
                  </a:cxn>
                </a:cxnLst>
                <a:rect l="0" t="0" r="r" b="b"/>
                <a:pathLst>
                  <a:path w="11520" h="976">
                    <a:moveTo>
                      <a:pt x="11520" y="488"/>
                    </a:moveTo>
                    <a:lnTo>
                      <a:pt x="11520" y="488"/>
                    </a:lnTo>
                    <a:lnTo>
                      <a:pt x="11518" y="500"/>
                    </a:lnTo>
                    <a:lnTo>
                      <a:pt x="11511" y="514"/>
                    </a:lnTo>
                    <a:lnTo>
                      <a:pt x="11502" y="527"/>
                    </a:lnTo>
                    <a:lnTo>
                      <a:pt x="11490" y="539"/>
                    </a:lnTo>
                    <a:lnTo>
                      <a:pt x="11472" y="551"/>
                    </a:lnTo>
                    <a:lnTo>
                      <a:pt x="11453" y="562"/>
                    </a:lnTo>
                    <a:lnTo>
                      <a:pt x="11430" y="574"/>
                    </a:lnTo>
                    <a:lnTo>
                      <a:pt x="11402" y="587"/>
                    </a:lnTo>
                    <a:lnTo>
                      <a:pt x="11372" y="599"/>
                    </a:lnTo>
                    <a:lnTo>
                      <a:pt x="11339" y="610"/>
                    </a:lnTo>
                    <a:lnTo>
                      <a:pt x="11261" y="634"/>
                    </a:lnTo>
                    <a:lnTo>
                      <a:pt x="11169" y="655"/>
                    </a:lnTo>
                    <a:lnTo>
                      <a:pt x="11067" y="678"/>
                    </a:lnTo>
                    <a:lnTo>
                      <a:pt x="10951" y="699"/>
                    </a:lnTo>
                    <a:lnTo>
                      <a:pt x="10824" y="721"/>
                    </a:lnTo>
                    <a:lnTo>
                      <a:pt x="10685" y="742"/>
                    </a:lnTo>
                    <a:lnTo>
                      <a:pt x="10535" y="761"/>
                    </a:lnTo>
                    <a:lnTo>
                      <a:pt x="10375" y="781"/>
                    </a:lnTo>
                    <a:lnTo>
                      <a:pt x="10204" y="798"/>
                    </a:lnTo>
                    <a:lnTo>
                      <a:pt x="10022" y="818"/>
                    </a:lnTo>
                    <a:lnTo>
                      <a:pt x="9832" y="833"/>
                    </a:lnTo>
                    <a:lnTo>
                      <a:pt x="9633" y="849"/>
                    </a:lnTo>
                    <a:lnTo>
                      <a:pt x="9423" y="865"/>
                    </a:lnTo>
                    <a:lnTo>
                      <a:pt x="9206" y="879"/>
                    </a:lnTo>
                    <a:lnTo>
                      <a:pt x="8979" y="893"/>
                    </a:lnTo>
                    <a:lnTo>
                      <a:pt x="8747" y="906"/>
                    </a:lnTo>
                    <a:lnTo>
                      <a:pt x="8505" y="918"/>
                    </a:lnTo>
                    <a:lnTo>
                      <a:pt x="8257" y="929"/>
                    </a:lnTo>
                    <a:lnTo>
                      <a:pt x="8001" y="939"/>
                    </a:lnTo>
                    <a:lnTo>
                      <a:pt x="7740" y="946"/>
                    </a:lnTo>
                    <a:lnTo>
                      <a:pt x="7473" y="955"/>
                    </a:lnTo>
                    <a:lnTo>
                      <a:pt x="7200" y="962"/>
                    </a:lnTo>
                    <a:lnTo>
                      <a:pt x="6921" y="967"/>
                    </a:lnTo>
                    <a:lnTo>
                      <a:pt x="6637" y="971"/>
                    </a:lnTo>
                    <a:lnTo>
                      <a:pt x="6349" y="974"/>
                    </a:lnTo>
                    <a:lnTo>
                      <a:pt x="6056" y="976"/>
                    </a:lnTo>
                    <a:lnTo>
                      <a:pt x="5760" y="976"/>
                    </a:lnTo>
                    <a:lnTo>
                      <a:pt x="5760" y="976"/>
                    </a:lnTo>
                    <a:lnTo>
                      <a:pt x="5464" y="976"/>
                    </a:lnTo>
                    <a:lnTo>
                      <a:pt x="5171" y="974"/>
                    </a:lnTo>
                    <a:lnTo>
                      <a:pt x="4883" y="971"/>
                    </a:lnTo>
                    <a:lnTo>
                      <a:pt x="4599" y="967"/>
                    </a:lnTo>
                    <a:lnTo>
                      <a:pt x="4320" y="962"/>
                    </a:lnTo>
                    <a:lnTo>
                      <a:pt x="4047" y="955"/>
                    </a:lnTo>
                    <a:lnTo>
                      <a:pt x="3780" y="946"/>
                    </a:lnTo>
                    <a:lnTo>
                      <a:pt x="3519" y="939"/>
                    </a:lnTo>
                    <a:lnTo>
                      <a:pt x="3263" y="929"/>
                    </a:lnTo>
                    <a:lnTo>
                      <a:pt x="3015" y="918"/>
                    </a:lnTo>
                    <a:lnTo>
                      <a:pt x="2773" y="906"/>
                    </a:lnTo>
                    <a:lnTo>
                      <a:pt x="2539" y="893"/>
                    </a:lnTo>
                    <a:lnTo>
                      <a:pt x="2314" y="879"/>
                    </a:lnTo>
                    <a:lnTo>
                      <a:pt x="2097" y="865"/>
                    </a:lnTo>
                    <a:lnTo>
                      <a:pt x="1887" y="849"/>
                    </a:lnTo>
                    <a:lnTo>
                      <a:pt x="1688" y="833"/>
                    </a:lnTo>
                    <a:lnTo>
                      <a:pt x="1496" y="818"/>
                    </a:lnTo>
                    <a:lnTo>
                      <a:pt x="1316" y="798"/>
                    </a:lnTo>
                    <a:lnTo>
                      <a:pt x="1145" y="781"/>
                    </a:lnTo>
                    <a:lnTo>
                      <a:pt x="985" y="761"/>
                    </a:lnTo>
                    <a:lnTo>
                      <a:pt x="833" y="742"/>
                    </a:lnTo>
                    <a:lnTo>
                      <a:pt x="696" y="721"/>
                    </a:lnTo>
                    <a:lnTo>
                      <a:pt x="569" y="699"/>
                    </a:lnTo>
                    <a:lnTo>
                      <a:pt x="453" y="678"/>
                    </a:lnTo>
                    <a:lnTo>
                      <a:pt x="351" y="655"/>
                    </a:lnTo>
                    <a:lnTo>
                      <a:pt x="259" y="634"/>
                    </a:lnTo>
                    <a:lnTo>
                      <a:pt x="181" y="610"/>
                    </a:lnTo>
                    <a:lnTo>
                      <a:pt x="148" y="599"/>
                    </a:lnTo>
                    <a:lnTo>
                      <a:pt x="118" y="587"/>
                    </a:lnTo>
                    <a:lnTo>
                      <a:pt x="90" y="574"/>
                    </a:lnTo>
                    <a:lnTo>
                      <a:pt x="67" y="562"/>
                    </a:lnTo>
                    <a:lnTo>
                      <a:pt x="48" y="551"/>
                    </a:lnTo>
                    <a:lnTo>
                      <a:pt x="30" y="539"/>
                    </a:lnTo>
                    <a:lnTo>
                      <a:pt x="18" y="527"/>
                    </a:lnTo>
                    <a:lnTo>
                      <a:pt x="9" y="514"/>
                    </a:lnTo>
                    <a:lnTo>
                      <a:pt x="2" y="500"/>
                    </a:lnTo>
                    <a:lnTo>
                      <a:pt x="0" y="488"/>
                    </a:lnTo>
                    <a:lnTo>
                      <a:pt x="0" y="488"/>
                    </a:lnTo>
                    <a:lnTo>
                      <a:pt x="2" y="476"/>
                    </a:lnTo>
                    <a:lnTo>
                      <a:pt x="9" y="463"/>
                    </a:lnTo>
                    <a:lnTo>
                      <a:pt x="18" y="451"/>
                    </a:lnTo>
                    <a:lnTo>
                      <a:pt x="30" y="439"/>
                    </a:lnTo>
                    <a:lnTo>
                      <a:pt x="48" y="426"/>
                    </a:lnTo>
                    <a:lnTo>
                      <a:pt x="67" y="414"/>
                    </a:lnTo>
                    <a:lnTo>
                      <a:pt x="90" y="402"/>
                    </a:lnTo>
                    <a:lnTo>
                      <a:pt x="118" y="389"/>
                    </a:lnTo>
                    <a:lnTo>
                      <a:pt x="148" y="379"/>
                    </a:lnTo>
                    <a:lnTo>
                      <a:pt x="181" y="366"/>
                    </a:lnTo>
                    <a:lnTo>
                      <a:pt x="259" y="344"/>
                    </a:lnTo>
                    <a:lnTo>
                      <a:pt x="351" y="321"/>
                    </a:lnTo>
                    <a:lnTo>
                      <a:pt x="453" y="298"/>
                    </a:lnTo>
                    <a:lnTo>
                      <a:pt x="569" y="277"/>
                    </a:lnTo>
                    <a:lnTo>
                      <a:pt x="696" y="255"/>
                    </a:lnTo>
                    <a:lnTo>
                      <a:pt x="833" y="236"/>
                    </a:lnTo>
                    <a:lnTo>
                      <a:pt x="985" y="215"/>
                    </a:lnTo>
                    <a:lnTo>
                      <a:pt x="1145" y="197"/>
                    </a:lnTo>
                    <a:lnTo>
                      <a:pt x="1316" y="178"/>
                    </a:lnTo>
                    <a:lnTo>
                      <a:pt x="1496" y="160"/>
                    </a:lnTo>
                    <a:lnTo>
                      <a:pt x="1688" y="143"/>
                    </a:lnTo>
                    <a:lnTo>
                      <a:pt x="1887" y="127"/>
                    </a:lnTo>
                    <a:lnTo>
                      <a:pt x="2097" y="113"/>
                    </a:lnTo>
                    <a:lnTo>
                      <a:pt x="2314" y="97"/>
                    </a:lnTo>
                    <a:lnTo>
                      <a:pt x="2539" y="85"/>
                    </a:lnTo>
                    <a:lnTo>
                      <a:pt x="2773" y="70"/>
                    </a:lnTo>
                    <a:lnTo>
                      <a:pt x="3015" y="60"/>
                    </a:lnTo>
                    <a:lnTo>
                      <a:pt x="3263" y="49"/>
                    </a:lnTo>
                    <a:lnTo>
                      <a:pt x="3519" y="39"/>
                    </a:lnTo>
                    <a:lnTo>
                      <a:pt x="3780" y="30"/>
                    </a:lnTo>
                    <a:lnTo>
                      <a:pt x="4047" y="23"/>
                    </a:lnTo>
                    <a:lnTo>
                      <a:pt x="4320" y="16"/>
                    </a:lnTo>
                    <a:lnTo>
                      <a:pt x="4599" y="11"/>
                    </a:lnTo>
                    <a:lnTo>
                      <a:pt x="4883" y="5"/>
                    </a:lnTo>
                    <a:lnTo>
                      <a:pt x="5171" y="4"/>
                    </a:lnTo>
                    <a:lnTo>
                      <a:pt x="5464" y="2"/>
                    </a:lnTo>
                    <a:lnTo>
                      <a:pt x="5760" y="0"/>
                    </a:lnTo>
                    <a:lnTo>
                      <a:pt x="5760" y="0"/>
                    </a:lnTo>
                    <a:lnTo>
                      <a:pt x="6056" y="2"/>
                    </a:lnTo>
                    <a:lnTo>
                      <a:pt x="6349" y="4"/>
                    </a:lnTo>
                    <a:lnTo>
                      <a:pt x="6637" y="5"/>
                    </a:lnTo>
                    <a:lnTo>
                      <a:pt x="6921" y="11"/>
                    </a:lnTo>
                    <a:lnTo>
                      <a:pt x="7200" y="16"/>
                    </a:lnTo>
                    <a:lnTo>
                      <a:pt x="7473" y="23"/>
                    </a:lnTo>
                    <a:lnTo>
                      <a:pt x="7740" y="30"/>
                    </a:lnTo>
                    <a:lnTo>
                      <a:pt x="8001" y="39"/>
                    </a:lnTo>
                    <a:lnTo>
                      <a:pt x="8257" y="49"/>
                    </a:lnTo>
                    <a:lnTo>
                      <a:pt x="8505" y="60"/>
                    </a:lnTo>
                    <a:lnTo>
                      <a:pt x="8747" y="70"/>
                    </a:lnTo>
                    <a:lnTo>
                      <a:pt x="8979" y="85"/>
                    </a:lnTo>
                    <a:lnTo>
                      <a:pt x="9206" y="97"/>
                    </a:lnTo>
                    <a:lnTo>
                      <a:pt x="9423" y="113"/>
                    </a:lnTo>
                    <a:lnTo>
                      <a:pt x="9633" y="127"/>
                    </a:lnTo>
                    <a:lnTo>
                      <a:pt x="9832" y="143"/>
                    </a:lnTo>
                    <a:lnTo>
                      <a:pt x="10022" y="160"/>
                    </a:lnTo>
                    <a:lnTo>
                      <a:pt x="10204" y="178"/>
                    </a:lnTo>
                    <a:lnTo>
                      <a:pt x="10375" y="197"/>
                    </a:lnTo>
                    <a:lnTo>
                      <a:pt x="10535" y="215"/>
                    </a:lnTo>
                    <a:lnTo>
                      <a:pt x="10685" y="236"/>
                    </a:lnTo>
                    <a:lnTo>
                      <a:pt x="10824" y="255"/>
                    </a:lnTo>
                    <a:lnTo>
                      <a:pt x="10951" y="277"/>
                    </a:lnTo>
                    <a:lnTo>
                      <a:pt x="11067" y="298"/>
                    </a:lnTo>
                    <a:lnTo>
                      <a:pt x="11169" y="321"/>
                    </a:lnTo>
                    <a:lnTo>
                      <a:pt x="11261" y="344"/>
                    </a:lnTo>
                    <a:lnTo>
                      <a:pt x="11339" y="366"/>
                    </a:lnTo>
                    <a:lnTo>
                      <a:pt x="11372" y="379"/>
                    </a:lnTo>
                    <a:lnTo>
                      <a:pt x="11402" y="389"/>
                    </a:lnTo>
                    <a:lnTo>
                      <a:pt x="11430" y="402"/>
                    </a:lnTo>
                    <a:lnTo>
                      <a:pt x="11453" y="414"/>
                    </a:lnTo>
                    <a:lnTo>
                      <a:pt x="11472" y="426"/>
                    </a:lnTo>
                    <a:lnTo>
                      <a:pt x="11490" y="439"/>
                    </a:lnTo>
                    <a:lnTo>
                      <a:pt x="11502" y="451"/>
                    </a:lnTo>
                    <a:lnTo>
                      <a:pt x="11511" y="463"/>
                    </a:lnTo>
                    <a:lnTo>
                      <a:pt x="11518" y="476"/>
                    </a:lnTo>
                    <a:lnTo>
                      <a:pt x="11520" y="488"/>
                    </a:lnTo>
                    <a:lnTo>
                      <a:pt x="11520" y="488"/>
                    </a:lnTo>
                    <a:close/>
                  </a:path>
                </a:pathLst>
              </a:custGeom>
              <a:grpFill/>
              <a:ln w="9525"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63000">
                      <a:sysClr val="window" lastClr="FFFFFF">
                        <a:lumMod val="65000"/>
                      </a:sysClr>
                    </a:gs>
                    <a:gs pos="82000">
                      <a:sysClr val="windowText" lastClr="000000">
                        <a:lumMod val="50000"/>
                        <a:lumOff val="50000"/>
                      </a:sysClr>
                    </a:gs>
                    <a:gs pos="100000">
                      <a:srgbClr val="E7E6E6">
                        <a:lumMod val="75000"/>
                      </a:srgbClr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24" name="Freeform 11">
                <a:extLst>
                  <a:ext uri="{FF2B5EF4-FFF2-40B4-BE49-F238E27FC236}">
                    <a16:creationId xmlns:a16="http://schemas.microsoft.com/office/drawing/2014/main" id="{4F12B56F-8AE0-40AB-B5D1-443CFF8D2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0664" y="3258939"/>
                <a:ext cx="3200400" cy="345598"/>
              </a:xfrm>
              <a:custGeom>
                <a:avLst/>
                <a:gdLst/>
                <a:ahLst/>
                <a:cxnLst>
                  <a:cxn ang="0">
                    <a:pos x="2" y="768"/>
                  </a:cxn>
                  <a:cxn ang="0">
                    <a:pos x="30" y="807"/>
                  </a:cxn>
                  <a:cxn ang="0">
                    <a:pos x="90" y="842"/>
                  </a:cxn>
                  <a:cxn ang="0">
                    <a:pos x="181" y="879"/>
                  </a:cxn>
                  <a:cxn ang="0">
                    <a:pos x="453" y="946"/>
                  </a:cxn>
                  <a:cxn ang="0">
                    <a:pos x="833" y="1010"/>
                  </a:cxn>
                  <a:cxn ang="0">
                    <a:pos x="1316" y="1068"/>
                  </a:cxn>
                  <a:cxn ang="0">
                    <a:pos x="1887" y="1117"/>
                  </a:cxn>
                  <a:cxn ang="0">
                    <a:pos x="2539" y="1161"/>
                  </a:cxn>
                  <a:cxn ang="0">
                    <a:pos x="3263" y="1196"/>
                  </a:cxn>
                  <a:cxn ang="0">
                    <a:pos x="4047" y="1223"/>
                  </a:cxn>
                  <a:cxn ang="0">
                    <a:pos x="4883" y="1239"/>
                  </a:cxn>
                  <a:cxn ang="0">
                    <a:pos x="5760" y="1244"/>
                  </a:cxn>
                  <a:cxn ang="0">
                    <a:pos x="6349" y="1242"/>
                  </a:cxn>
                  <a:cxn ang="0">
                    <a:pos x="7200" y="1230"/>
                  </a:cxn>
                  <a:cxn ang="0">
                    <a:pos x="8001" y="1207"/>
                  </a:cxn>
                  <a:cxn ang="0">
                    <a:pos x="8747" y="1174"/>
                  </a:cxn>
                  <a:cxn ang="0">
                    <a:pos x="9423" y="1133"/>
                  </a:cxn>
                  <a:cxn ang="0">
                    <a:pos x="10022" y="1085"/>
                  </a:cxn>
                  <a:cxn ang="0">
                    <a:pos x="10535" y="1029"/>
                  </a:cxn>
                  <a:cxn ang="0">
                    <a:pos x="10951" y="967"/>
                  </a:cxn>
                  <a:cxn ang="0">
                    <a:pos x="11261" y="902"/>
                  </a:cxn>
                  <a:cxn ang="0">
                    <a:pos x="11402" y="855"/>
                  </a:cxn>
                  <a:cxn ang="0">
                    <a:pos x="11472" y="819"/>
                  </a:cxn>
                  <a:cxn ang="0">
                    <a:pos x="11511" y="782"/>
                  </a:cxn>
                  <a:cxn ang="0">
                    <a:pos x="11520" y="0"/>
                  </a:cxn>
                  <a:cxn ang="0">
                    <a:pos x="11511" y="26"/>
                  </a:cxn>
                  <a:cxn ang="0">
                    <a:pos x="11472" y="63"/>
                  </a:cxn>
                  <a:cxn ang="0">
                    <a:pos x="11402" y="99"/>
                  </a:cxn>
                  <a:cxn ang="0">
                    <a:pos x="11261" y="146"/>
                  </a:cxn>
                  <a:cxn ang="0">
                    <a:pos x="10951" y="211"/>
                  </a:cxn>
                  <a:cxn ang="0">
                    <a:pos x="10535" y="273"/>
                  </a:cxn>
                  <a:cxn ang="0">
                    <a:pos x="10022" y="330"/>
                  </a:cxn>
                  <a:cxn ang="0">
                    <a:pos x="9423" y="377"/>
                  </a:cxn>
                  <a:cxn ang="0">
                    <a:pos x="8747" y="418"/>
                  </a:cxn>
                  <a:cxn ang="0">
                    <a:pos x="8001" y="451"/>
                  </a:cxn>
                  <a:cxn ang="0">
                    <a:pos x="7200" y="474"/>
                  </a:cxn>
                  <a:cxn ang="0">
                    <a:pos x="6349" y="486"/>
                  </a:cxn>
                  <a:cxn ang="0">
                    <a:pos x="5760" y="488"/>
                  </a:cxn>
                  <a:cxn ang="0">
                    <a:pos x="4883" y="483"/>
                  </a:cxn>
                  <a:cxn ang="0">
                    <a:pos x="4047" y="467"/>
                  </a:cxn>
                  <a:cxn ang="0">
                    <a:pos x="3263" y="441"/>
                  </a:cxn>
                  <a:cxn ang="0">
                    <a:pos x="2539" y="405"/>
                  </a:cxn>
                  <a:cxn ang="0">
                    <a:pos x="1887" y="361"/>
                  </a:cxn>
                  <a:cxn ang="0">
                    <a:pos x="1316" y="310"/>
                  </a:cxn>
                  <a:cxn ang="0">
                    <a:pos x="833" y="254"/>
                  </a:cxn>
                  <a:cxn ang="0">
                    <a:pos x="453" y="190"/>
                  </a:cxn>
                  <a:cxn ang="0">
                    <a:pos x="181" y="122"/>
                  </a:cxn>
                  <a:cxn ang="0">
                    <a:pos x="90" y="86"/>
                  </a:cxn>
                  <a:cxn ang="0">
                    <a:pos x="30" y="51"/>
                  </a:cxn>
                  <a:cxn ang="0">
                    <a:pos x="2" y="12"/>
                  </a:cxn>
                </a:cxnLst>
                <a:rect l="0" t="0" r="r" b="b"/>
                <a:pathLst>
                  <a:path w="11520" h="1244">
                    <a:moveTo>
                      <a:pt x="0" y="756"/>
                    </a:moveTo>
                    <a:lnTo>
                      <a:pt x="0" y="756"/>
                    </a:lnTo>
                    <a:lnTo>
                      <a:pt x="2" y="768"/>
                    </a:lnTo>
                    <a:lnTo>
                      <a:pt x="9" y="782"/>
                    </a:lnTo>
                    <a:lnTo>
                      <a:pt x="18" y="795"/>
                    </a:lnTo>
                    <a:lnTo>
                      <a:pt x="30" y="807"/>
                    </a:lnTo>
                    <a:lnTo>
                      <a:pt x="48" y="819"/>
                    </a:lnTo>
                    <a:lnTo>
                      <a:pt x="67" y="832"/>
                    </a:lnTo>
                    <a:lnTo>
                      <a:pt x="90" y="842"/>
                    </a:lnTo>
                    <a:lnTo>
                      <a:pt x="118" y="855"/>
                    </a:lnTo>
                    <a:lnTo>
                      <a:pt x="148" y="867"/>
                    </a:lnTo>
                    <a:lnTo>
                      <a:pt x="181" y="879"/>
                    </a:lnTo>
                    <a:lnTo>
                      <a:pt x="259" y="902"/>
                    </a:lnTo>
                    <a:lnTo>
                      <a:pt x="351" y="925"/>
                    </a:lnTo>
                    <a:lnTo>
                      <a:pt x="453" y="946"/>
                    </a:lnTo>
                    <a:lnTo>
                      <a:pt x="569" y="967"/>
                    </a:lnTo>
                    <a:lnTo>
                      <a:pt x="696" y="989"/>
                    </a:lnTo>
                    <a:lnTo>
                      <a:pt x="833" y="1010"/>
                    </a:lnTo>
                    <a:lnTo>
                      <a:pt x="985" y="1029"/>
                    </a:lnTo>
                    <a:lnTo>
                      <a:pt x="1145" y="1048"/>
                    </a:lnTo>
                    <a:lnTo>
                      <a:pt x="1316" y="1068"/>
                    </a:lnTo>
                    <a:lnTo>
                      <a:pt x="1496" y="1085"/>
                    </a:lnTo>
                    <a:lnTo>
                      <a:pt x="1688" y="1101"/>
                    </a:lnTo>
                    <a:lnTo>
                      <a:pt x="1887" y="1117"/>
                    </a:lnTo>
                    <a:lnTo>
                      <a:pt x="2097" y="1133"/>
                    </a:lnTo>
                    <a:lnTo>
                      <a:pt x="2314" y="1147"/>
                    </a:lnTo>
                    <a:lnTo>
                      <a:pt x="2539" y="1161"/>
                    </a:lnTo>
                    <a:lnTo>
                      <a:pt x="2773" y="1174"/>
                    </a:lnTo>
                    <a:lnTo>
                      <a:pt x="3015" y="1186"/>
                    </a:lnTo>
                    <a:lnTo>
                      <a:pt x="3263" y="1196"/>
                    </a:lnTo>
                    <a:lnTo>
                      <a:pt x="3519" y="1207"/>
                    </a:lnTo>
                    <a:lnTo>
                      <a:pt x="3780" y="1216"/>
                    </a:lnTo>
                    <a:lnTo>
                      <a:pt x="4047" y="1223"/>
                    </a:lnTo>
                    <a:lnTo>
                      <a:pt x="4320" y="1230"/>
                    </a:lnTo>
                    <a:lnTo>
                      <a:pt x="4599" y="1235"/>
                    </a:lnTo>
                    <a:lnTo>
                      <a:pt x="4883" y="1239"/>
                    </a:lnTo>
                    <a:lnTo>
                      <a:pt x="5171" y="1242"/>
                    </a:lnTo>
                    <a:lnTo>
                      <a:pt x="5464" y="1244"/>
                    </a:lnTo>
                    <a:lnTo>
                      <a:pt x="5760" y="1244"/>
                    </a:lnTo>
                    <a:lnTo>
                      <a:pt x="5760" y="1244"/>
                    </a:lnTo>
                    <a:lnTo>
                      <a:pt x="6056" y="1244"/>
                    </a:lnTo>
                    <a:lnTo>
                      <a:pt x="6349" y="1242"/>
                    </a:lnTo>
                    <a:lnTo>
                      <a:pt x="6637" y="1239"/>
                    </a:lnTo>
                    <a:lnTo>
                      <a:pt x="6921" y="1235"/>
                    </a:lnTo>
                    <a:lnTo>
                      <a:pt x="7200" y="1230"/>
                    </a:lnTo>
                    <a:lnTo>
                      <a:pt x="7473" y="1223"/>
                    </a:lnTo>
                    <a:lnTo>
                      <a:pt x="7740" y="1216"/>
                    </a:lnTo>
                    <a:lnTo>
                      <a:pt x="8001" y="1207"/>
                    </a:lnTo>
                    <a:lnTo>
                      <a:pt x="8257" y="1196"/>
                    </a:lnTo>
                    <a:lnTo>
                      <a:pt x="8505" y="1186"/>
                    </a:lnTo>
                    <a:lnTo>
                      <a:pt x="8747" y="1174"/>
                    </a:lnTo>
                    <a:lnTo>
                      <a:pt x="8979" y="1161"/>
                    </a:lnTo>
                    <a:lnTo>
                      <a:pt x="9206" y="1147"/>
                    </a:lnTo>
                    <a:lnTo>
                      <a:pt x="9423" y="1133"/>
                    </a:lnTo>
                    <a:lnTo>
                      <a:pt x="9633" y="1117"/>
                    </a:lnTo>
                    <a:lnTo>
                      <a:pt x="9832" y="1101"/>
                    </a:lnTo>
                    <a:lnTo>
                      <a:pt x="10022" y="1085"/>
                    </a:lnTo>
                    <a:lnTo>
                      <a:pt x="10204" y="1068"/>
                    </a:lnTo>
                    <a:lnTo>
                      <a:pt x="10375" y="1048"/>
                    </a:lnTo>
                    <a:lnTo>
                      <a:pt x="10535" y="1029"/>
                    </a:lnTo>
                    <a:lnTo>
                      <a:pt x="10685" y="1010"/>
                    </a:lnTo>
                    <a:lnTo>
                      <a:pt x="10824" y="989"/>
                    </a:lnTo>
                    <a:lnTo>
                      <a:pt x="10951" y="967"/>
                    </a:lnTo>
                    <a:lnTo>
                      <a:pt x="11067" y="946"/>
                    </a:lnTo>
                    <a:lnTo>
                      <a:pt x="11169" y="925"/>
                    </a:lnTo>
                    <a:lnTo>
                      <a:pt x="11261" y="902"/>
                    </a:lnTo>
                    <a:lnTo>
                      <a:pt x="11339" y="879"/>
                    </a:lnTo>
                    <a:lnTo>
                      <a:pt x="11372" y="867"/>
                    </a:lnTo>
                    <a:lnTo>
                      <a:pt x="11402" y="855"/>
                    </a:lnTo>
                    <a:lnTo>
                      <a:pt x="11430" y="842"/>
                    </a:lnTo>
                    <a:lnTo>
                      <a:pt x="11453" y="832"/>
                    </a:lnTo>
                    <a:lnTo>
                      <a:pt x="11472" y="819"/>
                    </a:lnTo>
                    <a:lnTo>
                      <a:pt x="11490" y="807"/>
                    </a:lnTo>
                    <a:lnTo>
                      <a:pt x="11502" y="795"/>
                    </a:lnTo>
                    <a:lnTo>
                      <a:pt x="11511" y="782"/>
                    </a:lnTo>
                    <a:lnTo>
                      <a:pt x="11518" y="768"/>
                    </a:lnTo>
                    <a:lnTo>
                      <a:pt x="11520" y="756"/>
                    </a:lnTo>
                    <a:lnTo>
                      <a:pt x="11520" y="0"/>
                    </a:lnTo>
                    <a:lnTo>
                      <a:pt x="11520" y="0"/>
                    </a:lnTo>
                    <a:lnTo>
                      <a:pt x="11518" y="12"/>
                    </a:lnTo>
                    <a:lnTo>
                      <a:pt x="11511" y="26"/>
                    </a:lnTo>
                    <a:lnTo>
                      <a:pt x="11502" y="39"/>
                    </a:lnTo>
                    <a:lnTo>
                      <a:pt x="11490" y="51"/>
                    </a:lnTo>
                    <a:lnTo>
                      <a:pt x="11472" y="63"/>
                    </a:lnTo>
                    <a:lnTo>
                      <a:pt x="11453" y="74"/>
                    </a:lnTo>
                    <a:lnTo>
                      <a:pt x="11430" y="86"/>
                    </a:lnTo>
                    <a:lnTo>
                      <a:pt x="11402" y="99"/>
                    </a:lnTo>
                    <a:lnTo>
                      <a:pt x="11372" y="111"/>
                    </a:lnTo>
                    <a:lnTo>
                      <a:pt x="11339" y="122"/>
                    </a:lnTo>
                    <a:lnTo>
                      <a:pt x="11261" y="146"/>
                    </a:lnTo>
                    <a:lnTo>
                      <a:pt x="11169" y="167"/>
                    </a:lnTo>
                    <a:lnTo>
                      <a:pt x="11067" y="190"/>
                    </a:lnTo>
                    <a:lnTo>
                      <a:pt x="10951" y="211"/>
                    </a:lnTo>
                    <a:lnTo>
                      <a:pt x="10824" y="233"/>
                    </a:lnTo>
                    <a:lnTo>
                      <a:pt x="10685" y="254"/>
                    </a:lnTo>
                    <a:lnTo>
                      <a:pt x="10535" y="273"/>
                    </a:lnTo>
                    <a:lnTo>
                      <a:pt x="10375" y="293"/>
                    </a:lnTo>
                    <a:lnTo>
                      <a:pt x="10204" y="310"/>
                    </a:lnTo>
                    <a:lnTo>
                      <a:pt x="10022" y="330"/>
                    </a:lnTo>
                    <a:lnTo>
                      <a:pt x="9832" y="345"/>
                    </a:lnTo>
                    <a:lnTo>
                      <a:pt x="9633" y="361"/>
                    </a:lnTo>
                    <a:lnTo>
                      <a:pt x="9423" y="377"/>
                    </a:lnTo>
                    <a:lnTo>
                      <a:pt x="9206" y="391"/>
                    </a:lnTo>
                    <a:lnTo>
                      <a:pt x="8979" y="405"/>
                    </a:lnTo>
                    <a:lnTo>
                      <a:pt x="8747" y="418"/>
                    </a:lnTo>
                    <a:lnTo>
                      <a:pt x="8505" y="430"/>
                    </a:lnTo>
                    <a:lnTo>
                      <a:pt x="8257" y="441"/>
                    </a:lnTo>
                    <a:lnTo>
                      <a:pt x="8001" y="451"/>
                    </a:lnTo>
                    <a:lnTo>
                      <a:pt x="7740" y="458"/>
                    </a:lnTo>
                    <a:lnTo>
                      <a:pt x="7473" y="467"/>
                    </a:lnTo>
                    <a:lnTo>
                      <a:pt x="7200" y="474"/>
                    </a:lnTo>
                    <a:lnTo>
                      <a:pt x="6921" y="479"/>
                    </a:lnTo>
                    <a:lnTo>
                      <a:pt x="6637" y="483"/>
                    </a:lnTo>
                    <a:lnTo>
                      <a:pt x="6349" y="486"/>
                    </a:lnTo>
                    <a:lnTo>
                      <a:pt x="6056" y="488"/>
                    </a:lnTo>
                    <a:lnTo>
                      <a:pt x="5760" y="488"/>
                    </a:lnTo>
                    <a:lnTo>
                      <a:pt x="5760" y="488"/>
                    </a:lnTo>
                    <a:lnTo>
                      <a:pt x="5464" y="488"/>
                    </a:lnTo>
                    <a:lnTo>
                      <a:pt x="5171" y="486"/>
                    </a:lnTo>
                    <a:lnTo>
                      <a:pt x="4883" y="483"/>
                    </a:lnTo>
                    <a:lnTo>
                      <a:pt x="4599" y="479"/>
                    </a:lnTo>
                    <a:lnTo>
                      <a:pt x="4320" y="474"/>
                    </a:lnTo>
                    <a:lnTo>
                      <a:pt x="4047" y="467"/>
                    </a:lnTo>
                    <a:lnTo>
                      <a:pt x="3780" y="458"/>
                    </a:lnTo>
                    <a:lnTo>
                      <a:pt x="3519" y="451"/>
                    </a:lnTo>
                    <a:lnTo>
                      <a:pt x="3263" y="441"/>
                    </a:lnTo>
                    <a:lnTo>
                      <a:pt x="3015" y="430"/>
                    </a:lnTo>
                    <a:lnTo>
                      <a:pt x="2773" y="418"/>
                    </a:lnTo>
                    <a:lnTo>
                      <a:pt x="2539" y="405"/>
                    </a:lnTo>
                    <a:lnTo>
                      <a:pt x="2314" y="391"/>
                    </a:lnTo>
                    <a:lnTo>
                      <a:pt x="2097" y="377"/>
                    </a:lnTo>
                    <a:lnTo>
                      <a:pt x="1887" y="361"/>
                    </a:lnTo>
                    <a:lnTo>
                      <a:pt x="1688" y="345"/>
                    </a:lnTo>
                    <a:lnTo>
                      <a:pt x="1496" y="330"/>
                    </a:lnTo>
                    <a:lnTo>
                      <a:pt x="1316" y="310"/>
                    </a:lnTo>
                    <a:lnTo>
                      <a:pt x="1145" y="293"/>
                    </a:lnTo>
                    <a:lnTo>
                      <a:pt x="985" y="273"/>
                    </a:lnTo>
                    <a:lnTo>
                      <a:pt x="833" y="254"/>
                    </a:lnTo>
                    <a:lnTo>
                      <a:pt x="696" y="233"/>
                    </a:lnTo>
                    <a:lnTo>
                      <a:pt x="569" y="211"/>
                    </a:lnTo>
                    <a:lnTo>
                      <a:pt x="453" y="190"/>
                    </a:lnTo>
                    <a:lnTo>
                      <a:pt x="351" y="167"/>
                    </a:lnTo>
                    <a:lnTo>
                      <a:pt x="259" y="146"/>
                    </a:lnTo>
                    <a:lnTo>
                      <a:pt x="181" y="122"/>
                    </a:lnTo>
                    <a:lnTo>
                      <a:pt x="148" y="111"/>
                    </a:lnTo>
                    <a:lnTo>
                      <a:pt x="118" y="99"/>
                    </a:lnTo>
                    <a:lnTo>
                      <a:pt x="90" y="86"/>
                    </a:lnTo>
                    <a:lnTo>
                      <a:pt x="67" y="74"/>
                    </a:lnTo>
                    <a:lnTo>
                      <a:pt x="48" y="63"/>
                    </a:lnTo>
                    <a:lnTo>
                      <a:pt x="30" y="51"/>
                    </a:lnTo>
                    <a:lnTo>
                      <a:pt x="18" y="39"/>
                    </a:lnTo>
                    <a:lnTo>
                      <a:pt x="9" y="26"/>
                    </a:lnTo>
                    <a:lnTo>
                      <a:pt x="2" y="12"/>
                    </a:lnTo>
                    <a:lnTo>
                      <a:pt x="0" y="0"/>
                    </a:lnTo>
                    <a:lnTo>
                      <a:pt x="0" y="756"/>
                    </a:lnTo>
                    <a:close/>
                  </a:path>
                </a:pathLst>
              </a:custGeom>
              <a:gradFill flip="none" rotWithShape="1">
                <a:gsLst>
                  <a:gs pos="56000">
                    <a:sysClr val="window" lastClr="FFFFFF">
                      <a:lumMod val="85000"/>
                    </a:sysClr>
                  </a:gs>
                  <a:gs pos="32000">
                    <a:sysClr val="window" lastClr="FFFFFF">
                      <a:lumMod val="50000"/>
                    </a:sysClr>
                  </a:gs>
                  <a:gs pos="11000">
                    <a:sysClr val="windowText" lastClr="000000">
                      <a:lumMod val="75000"/>
                      <a:lumOff val="25000"/>
                    </a:sysClr>
                  </a:gs>
                  <a:gs pos="91000">
                    <a:sysClr val="window" lastClr="FFFFFF">
                      <a:lumMod val="50000"/>
                    </a:sys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63000">
                      <a:sysClr val="window" lastClr="FFFFFF">
                        <a:lumMod val="65000"/>
                      </a:sysClr>
                    </a:gs>
                    <a:gs pos="82000">
                      <a:sysClr val="windowText" lastClr="000000">
                        <a:lumMod val="50000"/>
                        <a:lumOff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25" name="Freeform 6">
                <a:extLst>
                  <a:ext uri="{FF2B5EF4-FFF2-40B4-BE49-F238E27FC236}">
                    <a16:creationId xmlns:a16="http://schemas.microsoft.com/office/drawing/2014/main" id="{ECBDFA4A-4785-4176-88D4-042796D80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777" y="3129756"/>
                <a:ext cx="3168173" cy="250587"/>
              </a:xfrm>
              <a:custGeom>
                <a:avLst/>
                <a:gdLst/>
                <a:ahLst/>
                <a:cxnLst>
                  <a:cxn ang="0">
                    <a:pos x="11402" y="464"/>
                  </a:cxn>
                  <a:cxn ang="0">
                    <a:pos x="11374" y="497"/>
                  </a:cxn>
                  <a:cxn ang="0">
                    <a:pos x="11314" y="531"/>
                  </a:cxn>
                  <a:cxn ang="0">
                    <a:pos x="11224" y="564"/>
                  </a:cxn>
                  <a:cxn ang="0">
                    <a:pos x="10956" y="628"/>
                  </a:cxn>
                  <a:cxn ang="0">
                    <a:pos x="10577" y="686"/>
                  </a:cxn>
                  <a:cxn ang="0">
                    <a:pos x="10102" y="739"/>
                  </a:cxn>
                  <a:cxn ang="0">
                    <a:pos x="9536" y="786"/>
                  </a:cxn>
                  <a:cxn ang="0">
                    <a:pos x="8889" y="825"/>
                  </a:cxn>
                  <a:cxn ang="0">
                    <a:pos x="8174" y="858"/>
                  </a:cxn>
                  <a:cxn ang="0">
                    <a:pos x="7397" y="883"/>
                  </a:cxn>
                  <a:cxn ang="0">
                    <a:pos x="6571" y="897"/>
                  </a:cxn>
                  <a:cxn ang="0">
                    <a:pos x="5702" y="903"/>
                  </a:cxn>
                  <a:cxn ang="0">
                    <a:pos x="5119" y="901"/>
                  </a:cxn>
                  <a:cxn ang="0">
                    <a:pos x="4277" y="888"/>
                  </a:cxn>
                  <a:cxn ang="0">
                    <a:pos x="3482" y="867"/>
                  </a:cxn>
                  <a:cxn ang="0">
                    <a:pos x="2745" y="837"/>
                  </a:cxn>
                  <a:cxn ang="0">
                    <a:pos x="2076" y="800"/>
                  </a:cxn>
                  <a:cxn ang="0">
                    <a:pos x="1482" y="754"/>
                  </a:cxn>
                  <a:cxn ang="0">
                    <a:pos x="975" y="703"/>
                  </a:cxn>
                  <a:cxn ang="0">
                    <a:pos x="562" y="647"/>
                  </a:cxn>
                  <a:cxn ang="0">
                    <a:pos x="256" y="585"/>
                  </a:cxn>
                  <a:cxn ang="0">
                    <a:pos x="116" y="543"/>
                  </a:cxn>
                  <a:cxn ang="0">
                    <a:pos x="46" y="510"/>
                  </a:cxn>
                  <a:cxn ang="0">
                    <a:pos x="7" y="474"/>
                  </a:cxn>
                  <a:cxn ang="0">
                    <a:pos x="0" y="451"/>
                  </a:cxn>
                  <a:cxn ang="0">
                    <a:pos x="16" y="416"/>
                  </a:cxn>
                  <a:cxn ang="0">
                    <a:pos x="65" y="383"/>
                  </a:cxn>
                  <a:cxn ang="0">
                    <a:pos x="146" y="349"/>
                  </a:cxn>
                  <a:cxn ang="0">
                    <a:pos x="345" y="296"/>
                  </a:cxn>
                  <a:cxn ang="0">
                    <a:pos x="689" y="236"/>
                  </a:cxn>
                  <a:cxn ang="0">
                    <a:pos x="1133" y="182"/>
                  </a:cxn>
                  <a:cxn ang="0">
                    <a:pos x="1671" y="133"/>
                  </a:cxn>
                  <a:cxn ang="0">
                    <a:pos x="2291" y="90"/>
                  </a:cxn>
                  <a:cxn ang="0">
                    <a:pos x="2983" y="55"/>
                  </a:cxn>
                  <a:cxn ang="0">
                    <a:pos x="3741" y="27"/>
                  </a:cxn>
                  <a:cxn ang="0">
                    <a:pos x="4553" y="9"/>
                  </a:cxn>
                  <a:cxn ang="0">
                    <a:pos x="5408" y="0"/>
                  </a:cxn>
                  <a:cxn ang="0">
                    <a:pos x="5994" y="0"/>
                  </a:cxn>
                  <a:cxn ang="0">
                    <a:pos x="6851" y="9"/>
                  </a:cxn>
                  <a:cxn ang="0">
                    <a:pos x="7663" y="27"/>
                  </a:cxn>
                  <a:cxn ang="0">
                    <a:pos x="8419" y="55"/>
                  </a:cxn>
                  <a:cxn ang="0">
                    <a:pos x="9113" y="90"/>
                  </a:cxn>
                  <a:cxn ang="0">
                    <a:pos x="9733" y="133"/>
                  </a:cxn>
                  <a:cxn ang="0">
                    <a:pos x="10271" y="182"/>
                  </a:cxn>
                  <a:cxn ang="0">
                    <a:pos x="10715" y="236"/>
                  </a:cxn>
                  <a:cxn ang="0">
                    <a:pos x="11059" y="296"/>
                  </a:cxn>
                  <a:cxn ang="0">
                    <a:pos x="11258" y="349"/>
                  </a:cxn>
                  <a:cxn ang="0">
                    <a:pos x="11339" y="383"/>
                  </a:cxn>
                  <a:cxn ang="0">
                    <a:pos x="11388" y="416"/>
                  </a:cxn>
                  <a:cxn ang="0">
                    <a:pos x="11404" y="451"/>
                  </a:cxn>
                </a:cxnLst>
                <a:rect l="0" t="0" r="r" b="b"/>
                <a:pathLst>
                  <a:path w="11404" h="903">
                    <a:moveTo>
                      <a:pt x="11404" y="451"/>
                    </a:moveTo>
                    <a:lnTo>
                      <a:pt x="11404" y="451"/>
                    </a:lnTo>
                    <a:lnTo>
                      <a:pt x="11402" y="464"/>
                    </a:lnTo>
                    <a:lnTo>
                      <a:pt x="11397" y="474"/>
                    </a:lnTo>
                    <a:lnTo>
                      <a:pt x="11388" y="487"/>
                    </a:lnTo>
                    <a:lnTo>
                      <a:pt x="11374" y="497"/>
                    </a:lnTo>
                    <a:lnTo>
                      <a:pt x="11358" y="510"/>
                    </a:lnTo>
                    <a:lnTo>
                      <a:pt x="11339" y="520"/>
                    </a:lnTo>
                    <a:lnTo>
                      <a:pt x="11314" y="531"/>
                    </a:lnTo>
                    <a:lnTo>
                      <a:pt x="11288" y="543"/>
                    </a:lnTo>
                    <a:lnTo>
                      <a:pt x="11258" y="554"/>
                    </a:lnTo>
                    <a:lnTo>
                      <a:pt x="11224" y="564"/>
                    </a:lnTo>
                    <a:lnTo>
                      <a:pt x="11147" y="585"/>
                    </a:lnTo>
                    <a:lnTo>
                      <a:pt x="11059" y="606"/>
                    </a:lnTo>
                    <a:lnTo>
                      <a:pt x="10956" y="628"/>
                    </a:lnTo>
                    <a:lnTo>
                      <a:pt x="10842" y="647"/>
                    </a:lnTo>
                    <a:lnTo>
                      <a:pt x="10715" y="666"/>
                    </a:lnTo>
                    <a:lnTo>
                      <a:pt x="10577" y="686"/>
                    </a:lnTo>
                    <a:lnTo>
                      <a:pt x="10429" y="703"/>
                    </a:lnTo>
                    <a:lnTo>
                      <a:pt x="10271" y="721"/>
                    </a:lnTo>
                    <a:lnTo>
                      <a:pt x="10102" y="739"/>
                    </a:lnTo>
                    <a:lnTo>
                      <a:pt x="9922" y="754"/>
                    </a:lnTo>
                    <a:lnTo>
                      <a:pt x="9733" y="770"/>
                    </a:lnTo>
                    <a:lnTo>
                      <a:pt x="9536" y="786"/>
                    </a:lnTo>
                    <a:lnTo>
                      <a:pt x="9328" y="800"/>
                    </a:lnTo>
                    <a:lnTo>
                      <a:pt x="9113" y="813"/>
                    </a:lnTo>
                    <a:lnTo>
                      <a:pt x="8889" y="825"/>
                    </a:lnTo>
                    <a:lnTo>
                      <a:pt x="8659" y="837"/>
                    </a:lnTo>
                    <a:lnTo>
                      <a:pt x="8419" y="848"/>
                    </a:lnTo>
                    <a:lnTo>
                      <a:pt x="8174" y="858"/>
                    </a:lnTo>
                    <a:lnTo>
                      <a:pt x="7922" y="867"/>
                    </a:lnTo>
                    <a:lnTo>
                      <a:pt x="7663" y="876"/>
                    </a:lnTo>
                    <a:lnTo>
                      <a:pt x="7397" y="883"/>
                    </a:lnTo>
                    <a:lnTo>
                      <a:pt x="7127" y="888"/>
                    </a:lnTo>
                    <a:lnTo>
                      <a:pt x="6851" y="894"/>
                    </a:lnTo>
                    <a:lnTo>
                      <a:pt x="6571" y="897"/>
                    </a:lnTo>
                    <a:lnTo>
                      <a:pt x="6285" y="901"/>
                    </a:lnTo>
                    <a:lnTo>
                      <a:pt x="5994" y="903"/>
                    </a:lnTo>
                    <a:lnTo>
                      <a:pt x="5702" y="903"/>
                    </a:lnTo>
                    <a:lnTo>
                      <a:pt x="5702" y="903"/>
                    </a:lnTo>
                    <a:lnTo>
                      <a:pt x="5408" y="903"/>
                    </a:lnTo>
                    <a:lnTo>
                      <a:pt x="5119" y="901"/>
                    </a:lnTo>
                    <a:lnTo>
                      <a:pt x="4833" y="897"/>
                    </a:lnTo>
                    <a:lnTo>
                      <a:pt x="4553" y="894"/>
                    </a:lnTo>
                    <a:lnTo>
                      <a:pt x="4277" y="888"/>
                    </a:lnTo>
                    <a:lnTo>
                      <a:pt x="4007" y="883"/>
                    </a:lnTo>
                    <a:lnTo>
                      <a:pt x="3741" y="876"/>
                    </a:lnTo>
                    <a:lnTo>
                      <a:pt x="3482" y="867"/>
                    </a:lnTo>
                    <a:lnTo>
                      <a:pt x="3230" y="858"/>
                    </a:lnTo>
                    <a:lnTo>
                      <a:pt x="2983" y="848"/>
                    </a:lnTo>
                    <a:lnTo>
                      <a:pt x="2745" y="837"/>
                    </a:lnTo>
                    <a:lnTo>
                      <a:pt x="2515" y="825"/>
                    </a:lnTo>
                    <a:lnTo>
                      <a:pt x="2291" y="813"/>
                    </a:lnTo>
                    <a:lnTo>
                      <a:pt x="2076" y="800"/>
                    </a:lnTo>
                    <a:lnTo>
                      <a:pt x="1868" y="786"/>
                    </a:lnTo>
                    <a:lnTo>
                      <a:pt x="1671" y="770"/>
                    </a:lnTo>
                    <a:lnTo>
                      <a:pt x="1482" y="754"/>
                    </a:lnTo>
                    <a:lnTo>
                      <a:pt x="1302" y="739"/>
                    </a:lnTo>
                    <a:lnTo>
                      <a:pt x="1133" y="721"/>
                    </a:lnTo>
                    <a:lnTo>
                      <a:pt x="975" y="703"/>
                    </a:lnTo>
                    <a:lnTo>
                      <a:pt x="825" y="686"/>
                    </a:lnTo>
                    <a:lnTo>
                      <a:pt x="689" y="666"/>
                    </a:lnTo>
                    <a:lnTo>
                      <a:pt x="562" y="647"/>
                    </a:lnTo>
                    <a:lnTo>
                      <a:pt x="448" y="628"/>
                    </a:lnTo>
                    <a:lnTo>
                      <a:pt x="345" y="606"/>
                    </a:lnTo>
                    <a:lnTo>
                      <a:pt x="256" y="585"/>
                    </a:lnTo>
                    <a:lnTo>
                      <a:pt x="180" y="564"/>
                    </a:lnTo>
                    <a:lnTo>
                      <a:pt x="146" y="554"/>
                    </a:lnTo>
                    <a:lnTo>
                      <a:pt x="116" y="543"/>
                    </a:lnTo>
                    <a:lnTo>
                      <a:pt x="88" y="531"/>
                    </a:lnTo>
                    <a:lnTo>
                      <a:pt x="65" y="520"/>
                    </a:lnTo>
                    <a:lnTo>
                      <a:pt x="46" y="510"/>
                    </a:lnTo>
                    <a:lnTo>
                      <a:pt x="30" y="497"/>
                    </a:lnTo>
                    <a:lnTo>
                      <a:pt x="16" y="487"/>
                    </a:lnTo>
                    <a:lnTo>
                      <a:pt x="7" y="474"/>
                    </a:lnTo>
                    <a:lnTo>
                      <a:pt x="2" y="464"/>
                    </a:lnTo>
                    <a:lnTo>
                      <a:pt x="0" y="451"/>
                    </a:lnTo>
                    <a:lnTo>
                      <a:pt x="0" y="451"/>
                    </a:lnTo>
                    <a:lnTo>
                      <a:pt x="2" y="439"/>
                    </a:lnTo>
                    <a:lnTo>
                      <a:pt x="7" y="429"/>
                    </a:lnTo>
                    <a:lnTo>
                      <a:pt x="16" y="416"/>
                    </a:lnTo>
                    <a:lnTo>
                      <a:pt x="30" y="406"/>
                    </a:lnTo>
                    <a:lnTo>
                      <a:pt x="46" y="393"/>
                    </a:lnTo>
                    <a:lnTo>
                      <a:pt x="65" y="383"/>
                    </a:lnTo>
                    <a:lnTo>
                      <a:pt x="88" y="372"/>
                    </a:lnTo>
                    <a:lnTo>
                      <a:pt x="116" y="360"/>
                    </a:lnTo>
                    <a:lnTo>
                      <a:pt x="146" y="349"/>
                    </a:lnTo>
                    <a:lnTo>
                      <a:pt x="180" y="339"/>
                    </a:lnTo>
                    <a:lnTo>
                      <a:pt x="256" y="318"/>
                    </a:lnTo>
                    <a:lnTo>
                      <a:pt x="345" y="296"/>
                    </a:lnTo>
                    <a:lnTo>
                      <a:pt x="448" y="275"/>
                    </a:lnTo>
                    <a:lnTo>
                      <a:pt x="562" y="256"/>
                    </a:lnTo>
                    <a:lnTo>
                      <a:pt x="689" y="236"/>
                    </a:lnTo>
                    <a:lnTo>
                      <a:pt x="825" y="217"/>
                    </a:lnTo>
                    <a:lnTo>
                      <a:pt x="975" y="199"/>
                    </a:lnTo>
                    <a:lnTo>
                      <a:pt x="1133" y="182"/>
                    </a:lnTo>
                    <a:lnTo>
                      <a:pt x="1302" y="164"/>
                    </a:lnTo>
                    <a:lnTo>
                      <a:pt x="1482" y="148"/>
                    </a:lnTo>
                    <a:lnTo>
                      <a:pt x="1671" y="133"/>
                    </a:lnTo>
                    <a:lnTo>
                      <a:pt x="1868" y="117"/>
                    </a:lnTo>
                    <a:lnTo>
                      <a:pt x="2076" y="103"/>
                    </a:lnTo>
                    <a:lnTo>
                      <a:pt x="2291" y="90"/>
                    </a:lnTo>
                    <a:lnTo>
                      <a:pt x="2515" y="76"/>
                    </a:lnTo>
                    <a:lnTo>
                      <a:pt x="2745" y="66"/>
                    </a:lnTo>
                    <a:lnTo>
                      <a:pt x="2983" y="55"/>
                    </a:lnTo>
                    <a:lnTo>
                      <a:pt x="3230" y="44"/>
                    </a:lnTo>
                    <a:lnTo>
                      <a:pt x="3482" y="36"/>
                    </a:lnTo>
                    <a:lnTo>
                      <a:pt x="3741" y="27"/>
                    </a:lnTo>
                    <a:lnTo>
                      <a:pt x="4007" y="20"/>
                    </a:lnTo>
                    <a:lnTo>
                      <a:pt x="4277" y="14"/>
                    </a:lnTo>
                    <a:lnTo>
                      <a:pt x="4553" y="9"/>
                    </a:lnTo>
                    <a:lnTo>
                      <a:pt x="4833" y="6"/>
                    </a:lnTo>
                    <a:lnTo>
                      <a:pt x="5119" y="2"/>
                    </a:lnTo>
                    <a:lnTo>
                      <a:pt x="5408" y="0"/>
                    </a:lnTo>
                    <a:lnTo>
                      <a:pt x="5702" y="0"/>
                    </a:lnTo>
                    <a:lnTo>
                      <a:pt x="5702" y="0"/>
                    </a:lnTo>
                    <a:lnTo>
                      <a:pt x="5994" y="0"/>
                    </a:lnTo>
                    <a:lnTo>
                      <a:pt x="6285" y="2"/>
                    </a:lnTo>
                    <a:lnTo>
                      <a:pt x="6571" y="6"/>
                    </a:lnTo>
                    <a:lnTo>
                      <a:pt x="6851" y="9"/>
                    </a:lnTo>
                    <a:lnTo>
                      <a:pt x="7127" y="14"/>
                    </a:lnTo>
                    <a:lnTo>
                      <a:pt x="7397" y="20"/>
                    </a:lnTo>
                    <a:lnTo>
                      <a:pt x="7663" y="27"/>
                    </a:lnTo>
                    <a:lnTo>
                      <a:pt x="7922" y="36"/>
                    </a:lnTo>
                    <a:lnTo>
                      <a:pt x="8174" y="44"/>
                    </a:lnTo>
                    <a:lnTo>
                      <a:pt x="8419" y="55"/>
                    </a:lnTo>
                    <a:lnTo>
                      <a:pt x="8659" y="66"/>
                    </a:lnTo>
                    <a:lnTo>
                      <a:pt x="8889" y="76"/>
                    </a:lnTo>
                    <a:lnTo>
                      <a:pt x="9113" y="90"/>
                    </a:lnTo>
                    <a:lnTo>
                      <a:pt x="9328" y="103"/>
                    </a:lnTo>
                    <a:lnTo>
                      <a:pt x="9536" y="117"/>
                    </a:lnTo>
                    <a:lnTo>
                      <a:pt x="9733" y="133"/>
                    </a:lnTo>
                    <a:lnTo>
                      <a:pt x="9922" y="148"/>
                    </a:lnTo>
                    <a:lnTo>
                      <a:pt x="10102" y="164"/>
                    </a:lnTo>
                    <a:lnTo>
                      <a:pt x="10271" y="182"/>
                    </a:lnTo>
                    <a:lnTo>
                      <a:pt x="10429" y="199"/>
                    </a:lnTo>
                    <a:lnTo>
                      <a:pt x="10577" y="217"/>
                    </a:lnTo>
                    <a:lnTo>
                      <a:pt x="10715" y="236"/>
                    </a:lnTo>
                    <a:lnTo>
                      <a:pt x="10842" y="256"/>
                    </a:lnTo>
                    <a:lnTo>
                      <a:pt x="10956" y="275"/>
                    </a:lnTo>
                    <a:lnTo>
                      <a:pt x="11059" y="296"/>
                    </a:lnTo>
                    <a:lnTo>
                      <a:pt x="11147" y="318"/>
                    </a:lnTo>
                    <a:lnTo>
                      <a:pt x="11224" y="339"/>
                    </a:lnTo>
                    <a:lnTo>
                      <a:pt x="11258" y="349"/>
                    </a:lnTo>
                    <a:lnTo>
                      <a:pt x="11288" y="360"/>
                    </a:lnTo>
                    <a:lnTo>
                      <a:pt x="11314" y="372"/>
                    </a:lnTo>
                    <a:lnTo>
                      <a:pt x="11339" y="383"/>
                    </a:lnTo>
                    <a:lnTo>
                      <a:pt x="11358" y="393"/>
                    </a:lnTo>
                    <a:lnTo>
                      <a:pt x="11374" y="406"/>
                    </a:lnTo>
                    <a:lnTo>
                      <a:pt x="11388" y="416"/>
                    </a:lnTo>
                    <a:lnTo>
                      <a:pt x="11397" y="429"/>
                    </a:lnTo>
                    <a:lnTo>
                      <a:pt x="11402" y="439"/>
                    </a:lnTo>
                    <a:lnTo>
                      <a:pt x="11404" y="451"/>
                    </a:lnTo>
                    <a:lnTo>
                      <a:pt x="11404" y="451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50000"/>
                    </a:sysClr>
                  </a:gs>
                  <a:gs pos="35000">
                    <a:sysClr val="window" lastClr="FFFFFF">
                      <a:lumMod val="65000"/>
                    </a:sysClr>
                  </a:gs>
                  <a:gs pos="99000">
                    <a:sysClr val="window" lastClr="FFFFFF">
                      <a:lumMod val="75000"/>
                    </a:sysClr>
                  </a:gs>
                  <a:gs pos="65000">
                    <a:sysClr val="window" lastClr="FFFFFF">
                      <a:lumMod val="85000"/>
                    </a:sysClr>
                  </a:gs>
                </a:gsLst>
                <a:path path="circle">
                  <a:fillToRect l="100000" t="100000"/>
                </a:path>
              </a:gradFill>
              <a:ln w="9525">
                <a:gradFill flip="none" rotWithShape="1"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63000">
                      <a:sysClr val="window" lastClr="FFFFFF">
                        <a:lumMod val="65000"/>
                      </a:sysClr>
                    </a:gs>
                    <a:gs pos="82000">
                      <a:sysClr val="windowText" lastClr="000000">
                        <a:lumMod val="50000"/>
                        <a:lumOff val="50000"/>
                      </a:sysClr>
                    </a:gs>
                    <a:gs pos="100000">
                      <a:srgbClr val="E7E6E6">
                        <a:lumMod val="7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grpSp>
        <p:nvGrpSpPr>
          <p:cNvPr id="126" name="Gruppieren 103">
            <a:extLst>
              <a:ext uri="{FF2B5EF4-FFF2-40B4-BE49-F238E27FC236}">
                <a16:creationId xmlns:a16="http://schemas.microsoft.com/office/drawing/2014/main" id="{3B48113A-0B5B-436B-9EBA-1360299589E4}"/>
              </a:ext>
            </a:extLst>
          </p:cNvPr>
          <p:cNvGrpSpPr/>
          <p:nvPr/>
        </p:nvGrpSpPr>
        <p:grpSpPr>
          <a:xfrm>
            <a:off x="4677082" y="4622010"/>
            <a:ext cx="2067692" cy="1173316"/>
            <a:chOff x="125664" y="3124200"/>
            <a:chExt cx="3200400" cy="1600200"/>
          </a:xfrm>
        </p:grpSpPr>
        <p:sp>
          <p:nvSpPr>
            <p:cNvPr id="127" name="Freeform 5">
              <a:extLst>
                <a:ext uri="{FF2B5EF4-FFF2-40B4-BE49-F238E27FC236}">
                  <a16:creationId xmlns:a16="http://schemas.microsoft.com/office/drawing/2014/main" id="{2A9BE89A-6F18-47C1-AE63-5363E2C5C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0" y="3505200"/>
              <a:ext cx="396240" cy="1219200"/>
            </a:xfrm>
            <a:custGeom>
              <a:avLst/>
              <a:gdLst/>
              <a:ahLst/>
              <a:cxnLst>
                <a:cxn ang="0">
                  <a:pos x="1404" y="3824"/>
                </a:cxn>
                <a:cxn ang="0">
                  <a:pos x="1403" y="3859"/>
                </a:cxn>
                <a:cxn ang="0">
                  <a:pos x="1396" y="3926"/>
                </a:cxn>
                <a:cxn ang="0">
                  <a:pos x="1382" y="3986"/>
                </a:cxn>
                <a:cxn ang="0">
                  <a:pos x="1361" y="4040"/>
                </a:cxn>
                <a:cxn ang="0">
                  <a:pos x="1335" y="4088"/>
                </a:cxn>
                <a:cxn ang="0">
                  <a:pos x="1302" y="4132"/>
                </a:cxn>
                <a:cxn ang="0">
                  <a:pos x="1264" y="4169"/>
                </a:cxn>
                <a:cxn ang="0">
                  <a:pos x="1222" y="4203"/>
                </a:cxn>
                <a:cxn ang="0">
                  <a:pos x="1174" y="4232"/>
                </a:cxn>
                <a:cxn ang="0">
                  <a:pos x="1122" y="4256"/>
                </a:cxn>
                <a:cxn ang="0">
                  <a:pos x="1066" y="4275"/>
                </a:cxn>
                <a:cxn ang="0">
                  <a:pos x="1007" y="4291"/>
                </a:cxn>
                <a:cxn ang="0">
                  <a:pos x="943" y="4303"/>
                </a:cxn>
                <a:cxn ang="0">
                  <a:pos x="878" y="4311"/>
                </a:cxn>
                <a:cxn ang="0">
                  <a:pos x="809" y="4318"/>
                </a:cxn>
                <a:cxn ang="0">
                  <a:pos x="738" y="4320"/>
                </a:cxn>
                <a:cxn ang="0">
                  <a:pos x="702" y="4320"/>
                </a:cxn>
                <a:cxn ang="0">
                  <a:pos x="666" y="4320"/>
                </a:cxn>
                <a:cxn ang="0">
                  <a:pos x="595" y="4318"/>
                </a:cxn>
                <a:cxn ang="0">
                  <a:pos x="526" y="4311"/>
                </a:cxn>
                <a:cxn ang="0">
                  <a:pos x="461" y="4303"/>
                </a:cxn>
                <a:cxn ang="0">
                  <a:pos x="397" y="4291"/>
                </a:cxn>
                <a:cxn ang="0">
                  <a:pos x="337" y="4275"/>
                </a:cxn>
                <a:cxn ang="0">
                  <a:pos x="282" y="4256"/>
                </a:cxn>
                <a:cxn ang="0">
                  <a:pos x="229" y="4232"/>
                </a:cxn>
                <a:cxn ang="0">
                  <a:pos x="182" y="4203"/>
                </a:cxn>
                <a:cxn ang="0">
                  <a:pos x="140" y="4169"/>
                </a:cxn>
                <a:cxn ang="0">
                  <a:pos x="102" y="4132"/>
                </a:cxn>
                <a:cxn ang="0">
                  <a:pos x="69" y="4088"/>
                </a:cxn>
                <a:cxn ang="0">
                  <a:pos x="43" y="4040"/>
                </a:cxn>
                <a:cxn ang="0">
                  <a:pos x="22" y="3986"/>
                </a:cxn>
                <a:cxn ang="0">
                  <a:pos x="8" y="3926"/>
                </a:cxn>
                <a:cxn ang="0">
                  <a:pos x="1" y="3859"/>
                </a:cxn>
                <a:cxn ang="0">
                  <a:pos x="0" y="0"/>
                </a:cxn>
              </a:cxnLst>
              <a:rect l="0" t="0" r="r" b="b"/>
              <a:pathLst>
                <a:path w="1404" h="4320">
                  <a:moveTo>
                    <a:pt x="1404" y="0"/>
                  </a:moveTo>
                  <a:lnTo>
                    <a:pt x="1404" y="3824"/>
                  </a:lnTo>
                  <a:lnTo>
                    <a:pt x="1404" y="3824"/>
                  </a:lnTo>
                  <a:lnTo>
                    <a:pt x="1403" y="3859"/>
                  </a:lnTo>
                  <a:lnTo>
                    <a:pt x="1401" y="3893"/>
                  </a:lnTo>
                  <a:lnTo>
                    <a:pt x="1396" y="3926"/>
                  </a:lnTo>
                  <a:lnTo>
                    <a:pt x="1390" y="3956"/>
                  </a:lnTo>
                  <a:lnTo>
                    <a:pt x="1382" y="3986"/>
                  </a:lnTo>
                  <a:lnTo>
                    <a:pt x="1372" y="4013"/>
                  </a:lnTo>
                  <a:lnTo>
                    <a:pt x="1361" y="4040"/>
                  </a:lnTo>
                  <a:lnTo>
                    <a:pt x="1349" y="4065"/>
                  </a:lnTo>
                  <a:lnTo>
                    <a:pt x="1335" y="4088"/>
                  </a:lnTo>
                  <a:lnTo>
                    <a:pt x="1319" y="4110"/>
                  </a:lnTo>
                  <a:lnTo>
                    <a:pt x="1302" y="4132"/>
                  </a:lnTo>
                  <a:lnTo>
                    <a:pt x="1284" y="4152"/>
                  </a:lnTo>
                  <a:lnTo>
                    <a:pt x="1264" y="4169"/>
                  </a:lnTo>
                  <a:lnTo>
                    <a:pt x="1244" y="4187"/>
                  </a:lnTo>
                  <a:lnTo>
                    <a:pt x="1222" y="4203"/>
                  </a:lnTo>
                  <a:lnTo>
                    <a:pt x="1199" y="4217"/>
                  </a:lnTo>
                  <a:lnTo>
                    <a:pt x="1174" y="4232"/>
                  </a:lnTo>
                  <a:lnTo>
                    <a:pt x="1149" y="4244"/>
                  </a:lnTo>
                  <a:lnTo>
                    <a:pt x="1122" y="4256"/>
                  </a:lnTo>
                  <a:lnTo>
                    <a:pt x="1095" y="4265"/>
                  </a:lnTo>
                  <a:lnTo>
                    <a:pt x="1066" y="4275"/>
                  </a:lnTo>
                  <a:lnTo>
                    <a:pt x="1037" y="4283"/>
                  </a:lnTo>
                  <a:lnTo>
                    <a:pt x="1007" y="4291"/>
                  </a:lnTo>
                  <a:lnTo>
                    <a:pt x="975" y="4297"/>
                  </a:lnTo>
                  <a:lnTo>
                    <a:pt x="943" y="4303"/>
                  </a:lnTo>
                  <a:lnTo>
                    <a:pt x="911" y="4308"/>
                  </a:lnTo>
                  <a:lnTo>
                    <a:pt x="878" y="4311"/>
                  </a:lnTo>
                  <a:lnTo>
                    <a:pt x="844" y="4315"/>
                  </a:lnTo>
                  <a:lnTo>
                    <a:pt x="809" y="4318"/>
                  </a:lnTo>
                  <a:lnTo>
                    <a:pt x="774" y="4319"/>
                  </a:lnTo>
                  <a:lnTo>
                    <a:pt x="738" y="4320"/>
                  </a:lnTo>
                  <a:lnTo>
                    <a:pt x="702" y="4320"/>
                  </a:lnTo>
                  <a:lnTo>
                    <a:pt x="702" y="4320"/>
                  </a:lnTo>
                  <a:lnTo>
                    <a:pt x="702" y="4320"/>
                  </a:lnTo>
                  <a:lnTo>
                    <a:pt x="666" y="4320"/>
                  </a:lnTo>
                  <a:lnTo>
                    <a:pt x="630" y="4319"/>
                  </a:lnTo>
                  <a:lnTo>
                    <a:pt x="595" y="4318"/>
                  </a:lnTo>
                  <a:lnTo>
                    <a:pt x="560" y="4315"/>
                  </a:lnTo>
                  <a:lnTo>
                    <a:pt x="526" y="4311"/>
                  </a:lnTo>
                  <a:lnTo>
                    <a:pt x="493" y="4308"/>
                  </a:lnTo>
                  <a:lnTo>
                    <a:pt x="461" y="4303"/>
                  </a:lnTo>
                  <a:lnTo>
                    <a:pt x="429" y="4297"/>
                  </a:lnTo>
                  <a:lnTo>
                    <a:pt x="397" y="4291"/>
                  </a:lnTo>
                  <a:lnTo>
                    <a:pt x="367" y="4283"/>
                  </a:lnTo>
                  <a:lnTo>
                    <a:pt x="337" y="4275"/>
                  </a:lnTo>
                  <a:lnTo>
                    <a:pt x="309" y="4265"/>
                  </a:lnTo>
                  <a:lnTo>
                    <a:pt x="282" y="4256"/>
                  </a:lnTo>
                  <a:lnTo>
                    <a:pt x="255" y="4244"/>
                  </a:lnTo>
                  <a:lnTo>
                    <a:pt x="229" y="4232"/>
                  </a:lnTo>
                  <a:lnTo>
                    <a:pt x="205" y="4217"/>
                  </a:lnTo>
                  <a:lnTo>
                    <a:pt x="182" y="4203"/>
                  </a:lnTo>
                  <a:lnTo>
                    <a:pt x="160" y="4187"/>
                  </a:lnTo>
                  <a:lnTo>
                    <a:pt x="140" y="4169"/>
                  </a:lnTo>
                  <a:lnTo>
                    <a:pt x="120" y="4152"/>
                  </a:lnTo>
                  <a:lnTo>
                    <a:pt x="102" y="4132"/>
                  </a:lnTo>
                  <a:lnTo>
                    <a:pt x="84" y="4110"/>
                  </a:lnTo>
                  <a:lnTo>
                    <a:pt x="69" y="4088"/>
                  </a:lnTo>
                  <a:lnTo>
                    <a:pt x="55" y="4065"/>
                  </a:lnTo>
                  <a:lnTo>
                    <a:pt x="43" y="4040"/>
                  </a:lnTo>
                  <a:lnTo>
                    <a:pt x="32" y="4013"/>
                  </a:lnTo>
                  <a:lnTo>
                    <a:pt x="22" y="3986"/>
                  </a:lnTo>
                  <a:lnTo>
                    <a:pt x="14" y="3956"/>
                  </a:lnTo>
                  <a:lnTo>
                    <a:pt x="8" y="3926"/>
                  </a:lnTo>
                  <a:lnTo>
                    <a:pt x="3" y="3893"/>
                  </a:lnTo>
                  <a:lnTo>
                    <a:pt x="1" y="3859"/>
                  </a:lnTo>
                  <a:lnTo>
                    <a:pt x="0" y="3824"/>
                  </a:lnTo>
                  <a:lnTo>
                    <a:pt x="0" y="0"/>
                  </a:lnTo>
                  <a:lnTo>
                    <a:pt x="14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23232"/>
                </a:gs>
                <a:gs pos="20000">
                  <a:srgbClr val="000000"/>
                </a:gs>
                <a:gs pos="100000">
                  <a:srgbClr val="323232"/>
                </a:gs>
                <a:gs pos="70000">
                  <a:srgbClr val="000000"/>
                </a:gs>
              </a:gsLst>
              <a:lin ang="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28" name="Gruppieren 90">
              <a:extLst>
                <a:ext uri="{FF2B5EF4-FFF2-40B4-BE49-F238E27FC236}">
                  <a16:creationId xmlns:a16="http://schemas.microsoft.com/office/drawing/2014/main" id="{B75B76D0-D5E0-45C7-B6D3-0B6E2D9D072A}"/>
                </a:ext>
              </a:extLst>
            </p:cNvPr>
            <p:cNvGrpSpPr/>
            <p:nvPr/>
          </p:nvGrpSpPr>
          <p:grpSpPr>
            <a:xfrm>
              <a:off x="125664" y="3124200"/>
              <a:ext cx="3200400" cy="480337"/>
              <a:chOff x="125664" y="3124200"/>
              <a:chExt cx="3200400" cy="480337"/>
            </a:xfrm>
          </p:grpSpPr>
          <p:sp>
            <p:nvSpPr>
              <p:cNvPr id="129" name="Freeform 5">
                <a:extLst>
                  <a:ext uri="{FF2B5EF4-FFF2-40B4-BE49-F238E27FC236}">
                    <a16:creationId xmlns:a16="http://schemas.microsoft.com/office/drawing/2014/main" id="{2F871411-5EB1-465E-9FEE-4AC4E6506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64" y="3124200"/>
                <a:ext cx="3200400" cy="271144"/>
              </a:xfrm>
              <a:custGeom>
                <a:avLst/>
                <a:gdLst/>
                <a:ahLst/>
                <a:cxnLst>
                  <a:cxn ang="0">
                    <a:pos x="11518" y="500"/>
                  </a:cxn>
                  <a:cxn ang="0">
                    <a:pos x="11490" y="539"/>
                  </a:cxn>
                  <a:cxn ang="0">
                    <a:pos x="11430" y="574"/>
                  </a:cxn>
                  <a:cxn ang="0">
                    <a:pos x="11339" y="610"/>
                  </a:cxn>
                  <a:cxn ang="0">
                    <a:pos x="11067" y="678"/>
                  </a:cxn>
                  <a:cxn ang="0">
                    <a:pos x="10685" y="742"/>
                  </a:cxn>
                  <a:cxn ang="0">
                    <a:pos x="10204" y="798"/>
                  </a:cxn>
                  <a:cxn ang="0">
                    <a:pos x="9633" y="849"/>
                  </a:cxn>
                  <a:cxn ang="0">
                    <a:pos x="8979" y="893"/>
                  </a:cxn>
                  <a:cxn ang="0">
                    <a:pos x="8257" y="929"/>
                  </a:cxn>
                  <a:cxn ang="0">
                    <a:pos x="7473" y="955"/>
                  </a:cxn>
                  <a:cxn ang="0">
                    <a:pos x="6637" y="971"/>
                  </a:cxn>
                  <a:cxn ang="0">
                    <a:pos x="5760" y="976"/>
                  </a:cxn>
                  <a:cxn ang="0">
                    <a:pos x="5171" y="974"/>
                  </a:cxn>
                  <a:cxn ang="0">
                    <a:pos x="4320" y="962"/>
                  </a:cxn>
                  <a:cxn ang="0">
                    <a:pos x="3519" y="939"/>
                  </a:cxn>
                  <a:cxn ang="0">
                    <a:pos x="2773" y="906"/>
                  </a:cxn>
                  <a:cxn ang="0">
                    <a:pos x="2097" y="865"/>
                  </a:cxn>
                  <a:cxn ang="0">
                    <a:pos x="1496" y="818"/>
                  </a:cxn>
                  <a:cxn ang="0">
                    <a:pos x="985" y="761"/>
                  </a:cxn>
                  <a:cxn ang="0">
                    <a:pos x="569" y="699"/>
                  </a:cxn>
                  <a:cxn ang="0">
                    <a:pos x="259" y="634"/>
                  </a:cxn>
                  <a:cxn ang="0">
                    <a:pos x="118" y="587"/>
                  </a:cxn>
                  <a:cxn ang="0">
                    <a:pos x="48" y="551"/>
                  </a:cxn>
                  <a:cxn ang="0">
                    <a:pos x="9" y="514"/>
                  </a:cxn>
                  <a:cxn ang="0">
                    <a:pos x="0" y="488"/>
                  </a:cxn>
                  <a:cxn ang="0">
                    <a:pos x="18" y="451"/>
                  </a:cxn>
                  <a:cxn ang="0">
                    <a:pos x="67" y="414"/>
                  </a:cxn>
                  <a:cxn ang="0">
                    <a:pos x="148" y="379"/>
                  </a:cxn>
                  <a:cxn ang="0">
                    <a:pos x="351" y="321"/>
                  </a:cxn>
                  <a:cxn ang="0">
                    <a:pos x="696" y="255"/>
                  </a:cxn>
                  <a:cxn ang="0">
                    <a:pos x="1145" y="197"/>
                  </a:cxn>
                  <a:cxn ang="0">
                    <a:pos x="1688" y="143"/>
                  </a:cxn>
                  <a:cxn ang="0">
                    <a:pos x="2314" y="97"/>
                  </a:cxn>
                  <a:cxn ang="0">
                    <a:pos x="3015" y="60"/>
                  </a:cxn>
                  <a:cxn ang="0">
                    <a:pos x="3780" y="30"/>
                  </a:cxn>
                  <a:cxn ang="0">
                    <a:pos x="4599" y="11"/>
                  </a:cxn>
                  <a:cxn ang="0">
                    <a:pos x="5464" y="2"/>
                  </a:cxn>
                  <a:cxn ang="0">
                    <a:pos x="6056" y="2"/>
                  </a:cxn>
                  <a:cxn ang="0">
                    <a:pos x="6921" y="11"/>
                  </a:cxn>
                  <a:cxn ang="0">
                    <a:pos x="7740" y="30"/>
                  </a:cxn>
                  <a:cxn ang="0">
                    <a:pos x="8505" y="60"/>
                  </a:cxn>
                  <a:cxn ang="0">
                    <a:pos x="9206" y="97"/>
                  </a:cxn>
                  <a:cxn ang="0">
                    <a:pos x="9832" y="143"/>
                  </a:cxn>
                  <a:cxn ang="0">
                    <a:pos x="10375" y="197"/>
                  </a:cxn>
                  <a:cxn ang="0">
                    <a:pos x="10824" y="255"/>
                  </a:cxn>
                  <a:cxn ang="0">
                    <a:pos x="11169" y="321"/>
                  </a:cxn>
                  <a:cxn ang="0">
                    <a:pos x="11372" y="379"/>
                  </a:cxn>
                  <a:cxn ang="0">
                    <a:pos x="11453" y="414"/>
                  </a:cxn>
                  <a:cxn ang="0">
                    <a:pos x="11502" y="451"/>
                  </a:cxn>
                  <a:cxn ang="0">
                    <a:pos x="11520" y="488"/>
                  </a:cxn>
                </a:cxnLst>
                <a:rect l="0" t="0" r="r" b="b"/>
                <a:pathLst>
                  <a:path w="11520" h="976">
                    <a:moveTo>
                      <a:pt x="11520" y="488"/>
                    </a:moveTo>
                    <a:lnTo>
                      <a:pt x="11520" y="488"/>
                    </a:lnTo>
                    <a:lnTo>
                      <a:pt x="11518" y="500"/>
                    </a:lnTo>
                    <a:lnTo>
                      <a:pt x="11511" y="514"/>
                    </a:lnTo>
                    <a:lnTo>
                      <a:pt x="11502" y="527"/>
                    </a:lnTo>
                    <a:lnTo>
                      <a:pt x="11490" y="539"/>
                    </a:lnTo>
                    <a:lnTo>
                      <a:pt x="11472" y="551"/>
                    </a:lnTo>
                    <a:lnTo>
                      <a:pt x="11453" y="562"/>
                    </a:lnTo>
                    <a:lnTo>
                      <a:pt x="11430" y="574"/>
                    </a:lnTo>
                    <a:lnTo>
                      <a:pt x="11402" y="587"/>
                    </a:lnTo>
                    <a:lnTo>
                      <a:pt x="11372" y="599"/>
                    </a:lnTo>
                    <a:lnTo>
                      <a:pt x="11339" y="610"/>
                    </a:lnTo>
                    <a:lnTo>
                      <a:pt x="11261" y="634"/>
                    </a:lnTo>
                    <a:lnTo>
                      <a:pt x="11169" y="655"/>
                    </a:lnTo>
                    <a:lnTo>
                      <a:pt x="11067" y="678"/>
                    </a:lnTo>
                    <a:lnTo>
                      <a:pt x="10951" y="699"/>
                    </a:lnTo>
                    <a:lnTo>
                      <a:pt x="10824" y="721"/>
                    </a:lnTo>
                    <a:lnTo>
                      <a:pt x="10685" y="742"/>
                    </a:lnTo>
                    <a:lnTo>
                      <a:pt x="10535" y="761"/>
                    </a:lnTo>
                    <a:lnTo>
                      <a:pt x="10375" y="781"/>
                    </a:lnTo>
                    <a:lnTo>
                      <a:pt x="10204" y="798"/>
                    </a:lnTo>
                    <a:lnTo>
                      <a:pt x="10022" y="818"/>
                    </a:lnTo>
                    <a:lnTo>
                      <a:pt x="9832" y="833"/>
                    </a:lnTo>
                    <a:lnTo>
                      <a:pt x="9633" y="849"/>
                    </a:lnTo>
                    <a:lnTo>
                      <a:pt x="9423" y="865"/>
                    </a:lnTo>
                    <a:lnTo>
                      <a:pt x="9206" y="879"/>
                    </a:lnTo>
                    <a:lnTo>
                      <a:pt x="8979" y="893"/>
                    </a:lnTo>
                    <a:lnTo>
                      <a:pt x="8747" y="906"/>
                    </a:lnTo>
                    <a:lnTo>
                      <a:pt x="8505" y="918"/>
                    </a:lnTo>
                    <a:lnTo>
                      <a:pt x="8257" y="929"/>
                    </a:lnTo>
                    <a:lnTo>
                      <a:pt x="8001" y="939"/>
                    </a:lnTo>
                    <a:lnTo>
                      <a:pt x="7740" y="946"/>
                    </a:lnTo>
                    <a:lnTo>
                      <a:pt x="7473" y="955"/>
                    </a:lnTo>
                    <a:lnTo>
                      <a:pt x="7200" y="962"/>
                    </a:lnTo>
                    <a:lnTo>
                      <a:pt x="6921" y="967"/>
                    </a:lnTo>
                    <a:lnTo>
                      <a:pt x="6637" y="971"/>
                    </a:lnTo>
                    <a:lnTo>
                      <a:pt x="6349" y="974"/>
                    </a:lnTo>
                    <a:lnTo>
                      <a:pt x="6056" y="976"/>
                    </a:lnTo>
                    <a:lnTo>
                      <a:pt x="5760" y="976"/>
                    </a:lnTo>
                    <a:lnTo>
                      <a:pt x="5760" y="976"/>
                    </a:lnTo>
                    <a:lnTo>
                      <a:pt x="5464" y="976"/>
                    </a:lnTo>
                    <a:lnTo>
                      <a:pt x="5171" y="974"/>
                    </a:lnTo>
                    <a:lnTo>
                      <a:pt x="4883" y="971"/>
                    </a:lnTo>
                    <a:lnTo>
                      <a:pt x="4599" y="967"/>
                    </a:lnTo>
                    <a:lnTo>
                      <a:pt x="4320" y="962"/>
                    </a:lnTo>
                    <a:lnTo>
                      <a:pt x="4047" y="955"/>
                    </a:lnTo>
                    <a:lnTo>
                      <a:pt x="3780" y="946"/>
                    </a:lnTo>
                    <a:lnTo>
                      <a:pt x="3519" y="939"/>
                    </a:lnTo>
                    <a:lnTo>
                      <a:pt x="3263" y="929"/>
                    </a:lnTo>
                    <a:lnTo>
                      <a:pt x="3015" y="918"/>
                    </a:lnTo>
                    <a:lnTo>
                      <a:pt x="2773" y="906"/>
                    </a:lnTo>
                    <a:lnTo>
                      <a:pt x="2539" y="893"/>
                    </a:lnTo>
                    <a:lnTo>
                      <a:pt x="2314" y="879"/>
                    </a:lnTo>
                    <a:lnTo>
                      <a:pt x="2097" y="865"/>
                    </a:lnTo>
                    <a:lnTo>
                      <a:pt x="1887" y="849"/>
                    </a:lnTo>
                    <a:lnTo>
                      <a:pt x="1688" y="833"/>
                    </a:lnTo>
                    <a:lnTo>
                      <a:pt x="1496" y="818"/>
                    </a:lnTo>
                    <a:lnTo>
                      <a:pt x="1316" y="798"/>
                    </a:lnTo>
                    <a:lnTo>
                      <a:pt x="1145" y="781"/>
                    </a:lnTo>
                    <a:lnTo>
                      <a:pt x="985" y="761"/>
                    </a:lnTo>
                    <a:lnTo>
                      <a:pt x="833" y="742"/>
                    </a:lnTo>
                    <a:lnTo>
                      <a:pt x="696" y="721"/>
                    </a:lnTo>
                    <a:lnTo>
                      <a:pt x="569" y="699"/>
                    </a:lnTo>
                    <a:lnTo>
                      <a:pt x="453" y="678"/>
                    </a:lnTo>
                    <a:lnTo>
                      <a:pt x="351" y="655"/>
                    </a:lnTo>
                    <a:lnTo>
                      <a:pt x="259" y="634"/>
                    </a:lnTo>
                    <a:lnTo>
                      <a:pt x="181" y="610"/>
                    </a:lnTo>
                    <a:lnTo>
                      <a:pt x="148" y="599"/>
                    </a:lnTo>
                    <a:lnTo>
                      <a:pt x="118" y="587"/>
                    </a:lnTo>
                    <a:lnTo>
                      <a:pt x="90" y="574"/>
                    </a:lnTo>
                    <a:lnTo>
                      <a:pt x="67" y="562"/>
                    </a:lnTo>
                    <a:lnTo>
                      <a:pt x="48" y="551"/>
                    </a:lnTo>
                    <a:lnTo>
                      <a:pt x="30" y="539"/>
                    </a:lnTo>
                    <a:lnTo>
                      <a:pt x="18" y="527"/>
                    </a:lnTo>
                    <a:lnTo>
                      <a:pt x="9" y="514"/>
                    </a:lnTo>
                    <a:lnTo>
                      <a:pt x="2" y="500"/>
                    </a:lnTo>
                    <a:lnTo>
                      <a:pt x="0" y="488"/>
                    </a:lnTo>
                    <a:lnTo>
                      <a:pt x="0" y="488"/>
                    </a:lnTo>
                    <a:lnTo>
                      <a:pt x="2" y="476"/>
                    </a:lnTo>
                    <a:lnTo>
                      <a:pt x="9" y="463"/>
                    </a:lnTo>
                    <a:lnTo>
                      <a:pt x="18" y="451"/>
                    </a:lnTo>
                    <a:lnTo>
                      <a:pt x="30" y="439"/>
                    </a:lnTo>
                    <a:lnTo>
                      <a:pt x="48" y="426"/>
                    </a:lnTo>
                    <a:lnTo>
                      <a:pt x="67" y="414"/>
                    </a:lnTo>
                    <a:lnTo>
                      <a:pt x="90" y="402"/>
                    </a:lnTo>
                    <a:lnTo>
                      <a:pt x="118" y="389"/>
                    </a:lnTo>
                    <a:lnTo>
                      <a:pt x="148" y="379"/>
                    </a:lnTo>
                    <a:lnTo>
                      <a:pt x="181" y="366"/>
                    </a:lnTo>
                    <a:lnTo>
                      <a:pt x="259" y="344"/>
                    </a:lnTo>
                    <a:lnTo>
                      <a:pt x="351" y="321"/>
                    </a:lnTo>
                    <a:lnTo>
                      <a:pt x="453" y="298"/>
                    </a:lnTo>
                    <a:lnTo>
                      <a:pt x="569" y="277"/>
                    </a:lnTo>
                    <a:lnTo>
                      <a:pt x="696" y="255"/>
                    </a:lnTo>
                    <a:lnTo>
                      <a:pt x="833" y="236"/>
                    </a:lnTo>
                    <a:lnTo>
                      <a:pt x="985" y="215"/>
                    </a:lnTo>
                    <a:lnTo>
                      <a:pt x="1145" y="197"/>
                    </a:lnTo>
                    <a:lnTo>
                      <a:pt x="1316" y="178"/>
                    </a:lnTo>
                    <a:lnTo>
                      <a:pt x="1496" y="160"/>
                    </a:lnTo>
                    <a:lnTo>
                      <a:pt x="1688" y="143"/>
                    </a:lnTo>
                    <a:lnTo>
                      <a:pt x="1887" y="127"/>
                    </a:lnTo>
                    <a:lnTo>
                      <a:pt x="2097" y="113"/>
                    </a:lnTo>
                    <a:lnTo>
                      <a:pt x="2314" y="97"/>
                    </a:lnTo>
                    <a:lnTo>
                      <a:pt x="2539" y="85"/>
                    </a:lnTo>
                    <a:lnTo>
                      <a:pt x="2773" y="70"/>
                    </a:lnTo>
                    <a:lnTo>
                      <a:pt x="3015" y="60"/>
                    </a:lnTo>
                    <a:lnTo>
                      <a:pt x="3263" y="49"/>
                    </a:lnTo>
                    <a:lnTo>
                      <a:pt x="3519" y="39"/>
                    </a:lnTo>
                    <a:lnTo>
                      <a:pt x="3780" y="30"/>
                    </a:lnTo>
                    <a:lnTo>
                      <a:pt x="4047" y="23"/>
                    </a:lnTo>
                    <a:lnTo>
                      <a:pt x="4320" y="16"/>
                    </a:lnTo>
                    <a:lnTo>
                      <a:pt x="4599" y="11"/>
                    </a:lnTo>
                    <a:lnTo>
                      <a:pt x="4883" y="5"/>
                    </a:lnTo>
                    <a:lnTo>
                      <a:pt x="5171" y="4"/>
                    </a:lnTo>
                    <a:lnTo>
                      <a:pt x="5464" y="2"/>
                    </a:lnTo>
                    <a:lnTo>
                      <a:pt x="5760" y="0"/>
                    </a:lnTo>
                    <a:lnTo>
                      <a:pt x="5760" y="0"/>
                    </a:lnTo>
                    <a:lnTo>
                      <a:pt x="6056" y="2"/>
                    </a:lnTo>
                    <a:lnTo>
                      <a:pt x="6349" y="4"/>
                    </a:lnTo>
                    <a:lnTo>
                      <a:pt x="6637" y="5"/>
                    </a:lnTo>
                    <a:lnTo>
                      <a:pt x="6921" y="11"/>
                    </a:lnTo>
                    <a:lnTo>
                      <a:pt x="7200" y="16"/>
                    </a:lnTo>
                    <a:lnTo>
                      <a:pt x="7473" y="23"/>
                    </a:lnTo>
                    <a:lnTo>
                      <a:pt x="7740" y="30"/>
                    </a:lnTo>
                    <a:lnTo>
                      <a:pt x="8001" y="39"/>
                    </a:lnTo>
                    <a:lnTo>
                      <a:pt x="8257" y="49"/>
                    </a:lnTo>
                    <a:lnTo>
                      <a:pt x="8505" y="60"/>
                    </a:lnTo>
                    <a:lnTo>
                      <a:pt x="8747" y="70"/>
                    </a:lnTo>
                    <a:lnTo>
                      <a:pt x="8979" y="85"/>
                    </a:lnTo>
                    <a:lnTo>
                      <a:pt x="9206" y="97"/>
                    </a:lnTo>
                    <a:lnTo>
                      <a:pt x="9423" y="113"/>
                    </a:lnTo>
                    <a:lnTo>
                      <a:pt x="9633" y="127"/>
                    </a:lnTo>
                    <a:lnTo>
                      <a:pt x="9832" y="143"/>
                    </a:lnTo>
                    <a:lnTo>
                      <a:pt x="10022" y="160"/>
                    </a:lnTo>
                    <a:lnTo>
                      <a:pt x="10204" y="178"/>
                    </a:lnTo>
                    <a:lnTo>
                      <a:pt x="10375" y="197"/>
                    </a:lnTo>
                    <a:lnTo>
                      <a:pt x="10535" y="215"/>
                    </a:lnTo>
                    <a:lnTo>
                      <a:pt x="10685" y="236"/>
                    </a:lnTo>
                    <a:lnTo>
                      <a:pt x="10824" y="255"/>
                    </a:lnTo>
                    <a:lnTo>
                      <a:pt x="10951" y="277"/>
                    </a:lnTo>
                    <a:lnTo>
                      <a:pt x="11067" y="298"/>
                    </a:lnTo>
                    <a:lnTo>
                      <a:pt x="11169" y="321"/>
                    </a:lnTo>
                    <a:lnTo>
                      <a:pt x="11261" y="344"/>
                    </a:lnTo>
                    <a:lnTo>
                      <a:pt x="11339" y="366"/>
                    </a:lnTo>
                    <a:lnTo>
                      <a:pt x="11372" y="379"/>
                    </a:lnTo>
                    <a:lnTo>
                      <a:pt x="11402" y="389"/>
                    </a:lnTo>
                    <a:lnTo>
                      <a:pt x="11430" y="402"/>
                    </a:lnTo>
                    <a:lnTo>
                      <a:pt x="11453" y="414"/>
                    </a:lnTo>
                    <a:lnTo>
                      <a:pt x="11472" y="426"/>
                    </a:lnTo>
                    <a:lnTo>
                      <a:pt x="11490" y="439"/>
                    </a:lnTo>
                    <a:lnTo>
                      <a:pt x="11502" y="451"/>
                    </a:lnTo>
                    <a:lnTo>
                      <a:pt x="11511" y="463"/>
                    </a:lnTo>
                    <a:lnTo>
                      <a:pt x="11518" y="476"/>
                    </a:lnTo>
                    <a:lnTo>
                      <a:pt x="11520" y="488"/>
                    </a:lnTo>
                    <a:lnTo>
                      <a:pt x="11520" y="48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C1C1"/>
                  </a:gs>
                  <a:gs pos="28000">
                    <a:srgbClr val="FFFFFF"/>
                  </a:gs>
                  <a:gs pos="100000">
                    <a:srgbClr val="C5C5C5"/>
                  </a:gs>
                  <a:gs pos="79000">
                    <a:srgbClr val="FFFFFF"/>
                  </a:gs>
                </a:gsLst>
                <a:lin ang="1020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30" name="Freeform 7">
                <a:extLst>
                  <a:ext uri="{FF2B5EF4-FFF2-40B4-BE49-F238E27FC236}">
                    <a16:creationId xmlns:a16="http://schemas.microsoft.com/office/drawing/2014/main" id="{732AED1F-CF50-4AFA-9DE8-B3AB9E58B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64" y="3258939"/>
                <a:ext cx="3200400" cy="345598"/>
              </a:xfrm>
              <a:custGeom>
                <a:avLst/>
                <a:gdLst/>
                <a:ahLst/>
                <a:cxnLst>
                  <a:cxn ang="0">
                    <a:pos x="2" y="768"/>
                  </a:cxn>
                  <a:cxn ang="0">
                    <a:pos x="30" y="807"/>
                  </a:cxn>
                  <a:cxn ang="0">
                    <a:pos x="90" y="842"/>
                  </a:cxn>
                  <a:cxn ang="0">
                    <a:pos x="181" y="879"/>
                  </a:cxn>
                  <a:cxn ang="0">
                    <a:pos x="453" y="946"/>
                  </a:cxn>
                  <a:cxn ang="0">
                    <a:pos x="833" y="1010"/>
                  </a:cxn>
                  <a:cxn ang="0">
                    <a:pos x="1316" y="1068"/>
                  </a:cxn>
                  <a:cxn ang="0">
                    <a:pos x="1887" y="1117"/>
                  </a:cxn>
                  <a:cxn ang="0">
                    <a:pos x="2539" y="1161"/>
                  </a:cxn>
                  <a:cxn ang="0">
                    <a:pos x="3263" y="1196"/>
                  </a:cxn>
                  <a:cxn ang="0">
                    <a:pos x="4047" y="1223"/>
                  </a:cxn>
                  <a:cxn ang="0">
                    <a:pos x="4883" y="1239"/>
                  </a:cxn>
                  <a:cxn ang="0">
                    <a:pos x="5760" y="1244"/>
                  </a:cxn>
                  <a:cxn ang="0">
                    <a:pos x="6349" y="1242"/>
                  </a:cxn>
                  <a:cxn ang="0">
                    <a:pos x="7200" y="1230"/>
                  </a:cxn>
                  <a:cxn ang="0">
                    <a:pos x="8001" y="1207"/>
                  </a:cxn>
                  <a:cxn ang="0">
                    <a:pos x="8747" y="1174"/>
                  </a:cxn>
                  <a:cxn ang="0">
                    <a:pos x="9423" y="1133"/>
                  </a:cxn>
                  <a:cxn ang="0">
                    <a:pos x="10022" y="1085"/>
                  </a:cxn>
                  <a:cxn ang="0">
                    <a:pos x="10535" y="1029"/>
                  </a:cxn>
                  <a:cxn ang="0">
                    <a:pos x="10951" y="967"/>
                  </a:cxn>
                  <a:cxn ang="0">
                    <a:pos x="11261" y="902"/>
                  </a:cxn>
                  <a:cxn ang="0">
                    <a:pos x="11402" y="855"/>
                  </a:cxn>
                  <a:cxn ang="0">
                    <a:pos x="11472" y="819"/>
                  </a:cxn>
                  <a:cxn ang="0">
                    <a:pos x="11511" y="782"/>
                  </a:cxn>
                  <a:cxn ang="0">
                    <a:pos x="11520" y="0"/>
                  </a:cxn>
                  <a:cxn ang="0">
                    <a:pos x="11511" y="26"/>
                  </a:cxn>
                  <a:cxn ang="0">
                    <a:pos x="11472" y="63"/>
                  </a:cxn>
                  <a:cxn ang="0">
                    <a:pos x="11402" y="99"/>
                  </a:cxn>
                  <a:cxn ang="0">
                    <a:pos x="11261" y="146"/>
                  </a:cxn>
                  <a:cxn ang="0">
                    <a:pos x="10951" y="211"/>
                  </a:cxn>
                  <a:cxn ang="0">
                    <a:pos x="10535" y="273"/>
                  </a:cxn>
                  <a:cxn ang="0">
                    <a:pos x="10022" y="330"/>
                  </a:cxn>
                  <a:cxn ang="0">
                    <a:pos x="9423" y="377"/>
                  </a:cxn>
                  <a:cxn ang="0">
                    <a:pos x="8747" y="418"/>
                  </a:cxn>
                  <a:cxn ang="0">
                    <a:pos x="8001" y="451"/>
                  </a:cxn>
                  <a:cxn ang="0">
                    <a:pos x="7200" y="474"/>
                  </a:cxn>
                  <a:cxn ang="0">
                    <a:pos x="6349" y="486"/>
                  </a:cxn>
                  <a:cxn ang="0">
                    <a:pos x="5760" y="488"/>
                  </a:cxn>
                  <a:cxn ang="0">
                    <a:pos x="4883" y="483"/>
                  </a:cxn>
                  <a:cxn ang="0">
                    <a:pos x="4047" y="467"/>
                  </a:cxn>
                  <a:cxn ang="0">
                    <a:pos x="3263" y="441"/>
                  </a:cxn>
                  <a:cxn ang="0">
                    <a:pos x="2539" y="405"/>
                  </a:cxn>
                  <a:cxn ang="0">
                    <a:pos x="1887" y="361"/>
                  </a:cxn>
                  <a:cxn ang="0">
                    <a:pos x="1316" y="310"/>
                  </a:cxn>
                  <a:cxn ang="0">
                    <a:pos x="833" y="254"/>
                  </a:cxn>
                  <a:cxn ang="0">
                    <a:pos x="453" y="190"/>
                  </a:cxn>
                  <a:cxn ang="0">
                    <a:pos x="181" y="122"/>
                  </a:cxn>
                  <a:cxn ang="0">
                    <a:pos x="90" y="86"/>
                  </a:cxn>
                  <a:cxn ang="0">
                    <a:pos x="30" y="51"/>
                  </a:cxn>
                  <a:cxn ang="0">
                    <a:pos x="2" y="12"/>
                  </a:cxn>
                </a:cxnLst>
                <a:rect l="0" t="0" r="r" b="b"/>
                <a:pathLst>
                  <a:path w="11520" h="1244">
                    <a:moveTo>
                      <a:pt x="0" y="756"/>
                    </a:moveTo>
                    <a:lnTo>
                      <a:pt x="0" y="756"/>
                    </a:lnTo>
                    <a:lnTo>
                      <a:pt x="2" y="768"/>
                    </a:lnTo>
                    <a:lnTo>
                      <a:pt x="9" y="782"/>
                    </a:lnTo>
                    <a:lnTo>
                      <a:pt x="18" y="795"/>
                    </a:lnTo>
                    <a:lnTo>
                      <a:pt x="30" y="807"/>
                    </a:lnTo>
                    <a:lnTo>
                      <a:pt x="48" y="819"/>
                    </a:lnTo>
                    <a:lnTo>
                      <a:pt x="67" y="832"/>
                    </a:lnTo>
                    <a:lnTo>
                      <a:pt x="90" y="842"/>
                    </a:lnTo>
                    <a:lnTo>
                      <a:pt x="118" y="855"/>
                    </a:lnTo>
                    <a:lnTo>
                      <a:pt x="148" y="867"/>
                    </a:lnTo>
                    <a:lnTo>
                      <a:pt x="181" y="879"/>
                    </a:lnTo>
                    <a:lnTo>
                      <a:pt x="259" y="902"/>
                    </a:lnTo>
                    <a:lnTo>
                      <a:pt x="351" y="925"/>
                    </a:lnTo>
                    <a:lnTo>
                      <a:pt x="453" y="946"/>
                    </a:lnTo>
                    <a:lnTo>
                      <a:pt x="569" y="967"/>
                    </a:lnTo>
                    <a:lnTo>
                      <a:pt x="696" y="989"/>
                    </a:lnTo>
                    <a:lnTo>
                      <a:pt x="833" y="1010"/>
                    </a:lnTo>
                    <a:lnTo>
                      <a:pt x="985" y="1029"/>
                    </a:lnTo>
                    <a:lnTo>
                      <a:pt x="1145" y="1048"/>
                    </a:lnTo>
                    <a:lnTo>
                      <a:pt x="1316" y="1068"/>
                    </a:lnTo>
                    <a:lnTo>
                      <a:pt x="1496" y="1085"/>
                    </a:lnTo>
                    <a:lnTo>
                      <a:pt x="1688" y="1101"/>
                    </a:lnTo>
                    <a:lnTo>
                      <a:pt x="1887" y="1117"/>
                    </a:lnTo>
                    <a:lnTo>
                      <a:pt x="2097" y="1133"/>
                    </a:lnTo>
                    <a:lnTo>
                      <a:pt x="2314" y="1147"/>
                    </a:lnTo>
                    <a:lnTo>
                      <a:pt x="2539" y="1161"/>
                    </a:lnTo>
                    <a:lnTo>
                      <a:pt x="2773" y="1174"/>
                    </a:lnTo>
                    <a:lnTo>
                      <a:pt x="3015" y="1186"/>
                    </a:lnTo>
                    <a:lnTo>
                      <a:pt x="3263" y="1196"/>
                    </a:lnTo>
                    <a:lnTo>
                      <a:pt x="3519" y="1207"/>
                    </a:lnTo>
                    <a:lnTo>
                      <a:pt x="3780" y="1216"/>
                    </a:lnTo>
                    <a:lnTo>
                      <a:pt x="4047" y="1223"/>
                    </a:lnTo>
                    <a:lnTo>
                      <a:pt x="4320" y="1230"/>
                    </a:lnTo>
                    <a:lnTo>
                      <a:pt x="4599" y="1235"/>
                    </a:lnTo>
                    <a:lnTo>
                      <a:pt x="4883" y="1239"/>
                    </a:lnTo>
                    <a:lnTo>
                      <a:pt x="5171" y="1242"/>
                    </a:lnTo>
                    <a:lnTo>
                      <a:pt x="5464" y="1244"/>
                    </a:lnTo>
                    <a:lnTo>
                      <a:pt x="5760" y="1244"/>
                    </a:lnTo>
                    <a:lnTo>
                      <a:pt x="5760" y="1244"/>
                    </a:lnTo>
                    <a:lnTo>
                      <a:pt x="6056" y="1244"/>
                    </a:lnTo>
                    <a:lnTo>
                      <a:pt x="6349" y="1242"/>
                    </a:lnTo>
                    <a:lnTo>
                      <a:pt x="6637" y="1239"/>
                    </a:lnTo>
                    <a:lnTo>
                      <a:pt x="6921" y="1235"/>
                    </a:lnTo>
                    <a:lnTo>
                      <a:pt x="7200" y="1230"/>
                    </a:lnTo>
                    <a:lnTo>
                      <a:pt x="7473" y="1223"/>
                    </a:lnTo>
                    <a:lnTo>
                      <a:pt x="7740" y="1216"/>
                    </a:lnTo>
                    <a:lnTo>
                      <a:pt x="8001" y="1207"/>
                    </a:lnTo>
                    <a:lnTo>
                      <a:pt x="8257" y="1196"/>
                    </a:lnTo>
                    <a:lnTo>
                      <a:pt x="8505" y="1186"/>
                    </a:lnTo>
                    <a:lnTo>
                      <a:pt x="8747" y="1174"/>
                    </a:lnTo>
                    <a:lnTo>
                      <a:pt x="8979" y="1161"/>
                    </a:lnTo>
                    <a:lnTo>
                      <a:pt x="9206" y="1147"/>
                    </a:lnTo>
                    <a:lnTo>
                      <a:pt x="9423" y="1133"/>
                    </a:lnTo>
                    <a:lnTo>
                      <a:pt x="9633" y="1117"/>
                    </a:lnTo>
                    <a:lnTo>
                      <a:pt x="9832" y="1101"/>
                    </a:lnTo>
                    <a:lnTo>
                      <a:pt x="10022" y="1085"/>
                    </a:lnTo>
                    <a:lnTo>
                      <a:pt x="10204" y="1068"/>
                    </a:lnTo>
                    <a:lnTo>
                      <a:pt x="10375" y="1048"/>
                    </a:lnTo>
                    <a:lnTo>
                      <a:pt x="10535" y="1029"/>
                    </a:lnTo>
                    <a:lnTo>
                      <a:pt x="10685" y="1010"/>
                    </a:lnTo>
                    <a:lnTo>
                      <a:pt x="10824" y="989"/>
                    </a:lnTo>
                    <a:lnTo>
                      <a:pt x="10951" y="967"/>
                    </a:lnTo>
                    <a:lnTo>
                      <a:pt x="11067" y="946"/>
                    </a:lnTo>
                    <a:lnTo>
                      <a:pt x="11169" y="925"/>
                    </a:lnTo>
                    <a:lnTo>
                      <a:pt x="11261" y="902"/>
                    </a:lnTo>
                    <a:lnTo>
                      <a:pt x="11339" y="879"/>
                    </a:lnTo>
                    <a:lnTo>
                      <a:pt x="11372" y="867"/>
                    </a:lnTo>
                    <a:lnTo>
                      <a:pt x="11402" y="855"/>
                    </a:lnTo>
                    <a:lnTo>
                      <a:pt x="11430" y="842"/>
                    </a:lnTo>
                    <a:lnTo>
                      <a:pt x="11453" y="832"/>
                    </a:lnTo>
                    <a:lnTo>
                      <a:pt x="11472" y="819"/>
                    </a:lnTo>
                    <a:lnTo>
                      <a:pt x="11490" y="807"/>
                    </a:lnTo>
                    <a:lnTo>
                      <a:pt x="11502" y="795"/>
                    </a:lnTo>
                    <a:lnTo>
                      <a:pt x="11511" y="782"/>
                    </a:lnTo>
                    <a:lnTo>
                      <a:pt x="11518" y="768"/>
                    </a:lnTo>
                    <a:lnTo>
                      <a:pt x="11520" y="756"/>
                    </a:lnTo>
                    <a:lnTo>
                      <a:pt x="11520" y="0"/>
                    </a:lnTo>
                    <a:lnTo>
                      <a:pt x="11520" y="0"/>
                    </a:lnTo>
                    <a:lnTo>
                      <a:pt x="11518" y="12"/>
                    </a:lnTo>
                    <a:lnTo>
                      <a:pt x="11511" y="26"/>
                    </a:lnTo>
                    <a:lnTo>
                      <a:pt x="11502" y="39"/>
                    </a:lnTo>
                    <a:lnTo>
                      <a:pt x="11490" y="51"/>
                    </a:lnTo>
                    <a:lnTo>
                      <a:pt x="11472" y="63"/>
                    </a:lnTo>
                    <a:lnTo>
                      <a:pt x="11453" y="74"/>
                    </a:lnTo>
                    <a:lnTo>
                      <a:pt x="11430" y="86"/>
                    </a:lnTo>
                    <a:lnTo>
                      <a:pt x="11402" y="99"/>
                    </a:lnTo>
                    <a:lnTo>
                      <a:pt x="11372" y="111"/>
                    </a:lnTo>
                    <a:lnTo>
                      <a:pt x="11339" y="122"/>
                    </a:lnTo>
                    <a:lnTo>
                      <a:pt x="11261" y="146"/>
                    </a:lnTo>
                    <a:lnTo>
                      <a:pt x="11169" y="167"/>
                    </a:lnTo>
                    <a:lnTo>
                      <a:pt x="11067" y="190"/>
                    </a:lnTo>
                    <a:lnTo>
                      <a:pt x="10951" y="211"/>
                    </a:lnTo>
                    <a:lnTo>
                      <a:pt x="10824" y="233"/>
                    </a:lnTo>
                    <a:lnTo>
                      <a:pt x="10685" y="254"/>
                    </a:lnTo>
                    <a:lnTo>
                      <a:pt x="10535" y="273"/>
                    </a:lnTo>
                    <a:lnTo>
                      <a:pt x="10375" y="293"/>
                    </a:lnTo>
                    <a:lnTo>
                      <a:pt x="10204" y="310"/>
                    </a:lnTo>
                    <a:lnTo>
                      <a:pt x="10022" y="330"/>
                    </a:lnTo>
                    <a:lnTo>
                      <a:pt x="9832" y="345"/>
                    </a:lnTo>
                    <a:lnTo>
                      <a:pt x="9633" y="361"/>
                    </a:lnTo>
                    <a:lnTo>
                      <a:pt x="9423" y="377"/>
                    </a:lnTo>
                    <a:lnTo>
                      <a:pt x="9206" y="391"/>
                    </a:lnTo>
                    <a:lnTo>
                      <a:pt x="8979" y="405"/>
                    </a:lnTo>
                    <a:lnTo>
                      <a:pt x="8747" y="418"/>
                    </a:lnTo>
                    <a:lnTo>
                      <a:pt x="8505" y="430"/>
                    </a:lnTo>
                    <a:lnTo>
                      <a:pt x="8257" y="441"/>
                    </a:lnTo>
                    <a:lnTo>
                      <a:pt x="8001" y="451"/>
                    </a:lnTo>
                    <a:lnTo>
                      <a:pt x="7740" y="458"/>
                    </a:lnTo>
                    <a:lnTo>
                      <a:pt x="7473" y="467"/>
                    </a:lnTo>
                    <a:lnTo>
                      <a:pt x="7200" y="474"/>
                    </a:lnTo>
                    <a:lnTo>
                      <a:pt x="6921" y="479"/>
                    </a:lnTo>
                    <a:lnTo>
                      <a:pt x="6637" y="483"/>
                    </a:lnTo>
                    <a:lnTo>
                      <a:pt x="6349" y="486"/>
                    </a:lnTo>
                    <a:lnTo>
                      <a:pt x="6056" y="488"/>
                    </a:lnTo>
                    <a:lnTo>
                      <a:pt x="5760" y="488"/>
                    </a:lnTo>
                    <a:lnTo>
                      <a:pt x="5760" y="488"/>
                    </a:lnTo>
                    <a:lnTo>
                      <a:pt x="5464" y="488"/>
                    </a:lnTo>
                    <a:lnTo>
                      <a:pt x="5171" y="486"/>
                    </a:lnTo>
                    <a:lnTo>
                      <a:pt x="4883" y="483"/>
                    </a:lnTo>
                    <a:lnTo>
                      <a:pt x="4599" y="479"/>
                    </a:lnTo>
                    <a:lnTo>
                      <a:pt x="4320" y="474"/>
                    </a:lnTo>
                    <a:lnTo>
                      <a:pt x="4047" y="467"/>
                    </a:lnTo>
                    <a:lnTo>
                      <a:pt x="3780" y="458"/>
                    </a:lnTo>
                    <a:lnTo>
                      <a:pt x="3519" y="451"/>
                    </a:lnTo>
                    <a:lnTo>
                      <a:pt x="3263" y="441"/>
                    </a:lnTo>
                    <a:lnTo>
                      <a:pt x="3015" y="430"/>
                    </a:lnTo>
                    <a:lnTo>
                      <a:pt x="2773" y="418"/>
                    </a:lnTo>
                    <a:lnTo>
                      <a:pt x="2539" y="405"/>
                    </a:lnTo>
                    <a:lnTo>
                      <a:pt x="2314" y="391"/>
                    </a:lnTo>
                    <a:lnTo>
                      <a:pt x="2097" y="377"/>
                    </a:lnTo>
                    <a:lnTo>
                      <a:pt x="1887" y="361"/>
                    </a:lnTo>
                    <a:lnTo>
                      <a:pt x="1688" y="345"/>
                    </a:lnTo>
                    <a:lnTo>
                      <a:pt x="1496" y="330"/>
                    </a:lnTo>
                    <a:lnTo>
                      <a:pt x="1316" y="310"/>
                    </a:lnTo>
                    <a:lnTo>
                      <a:pt x="1145" y="293"/>
                    </a:lnTo>
                    <a:lnTo>
                      <a:pt x="985" y="273"/>
                    </a:lnTo>
                    <a:lnTo>
                      <a:pt x="833" y="254"/>
                    </a:lnTo>
                    <a:lnTo>
                      <a:pt x="696" y="233"/>
                    </a:lnTo>
                    <a:lnTo>
                      <a:pt x="569" y="211"/>
                    </a:lnTo>
                    <a:lnTo>
                      <a:pt x="453" y="190"/>
                    </a:lnTo>
                    <a:lnTo>
                      <a:pt x="351" y="167"/>
                    </a:lnTo>
                    <a:lnTo>
                      <a:pt x="259" y="146"/>
                    </a:lnTo>
                    <a:lnTo>
                      <a:pt x="181" y="122"/>
                    </a:lnTo>
                    <a:lnTo>
                      <a:pt x="148" y="111"/>
                    </a:lnTo>
                    <a:lnTo>
                      <a:pt x="118" y="99"/>
                    </a:lnTo>
                    <a:lnTo>
                      <a:pt x="90" y="86"/>
                    </a:lnTo>
                    <a:lnTo>
                      <a:pt x="67" y="74"/>
                    </a:lnTo>
                    <a:lnTo>
                      <a:pt x="48" y="63"/>
                    </a:lnTo>
                    <a:lnTo>
                      <a:pt x="30" y="51"/>
                    </a:lnTo>
                    <a:lnTo>
                      <a:pt x="18" y="39"/>
                    </a:lnTo>
                    <a:lnTo>
                      <a:pt x="9" y="26"/>
                    </a:lnTo>
                    <a:lnTo>
                      <a:pt x="2" y="12"/>
                    </a:lnTo>
                    <a:lnTo>
                      <a:pt x="0" y="0"/>
                    </a:lnTo>
                    <a:lnTo>
                      <a:pt x="0" y="75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43434"/>
                  </a:gs>
                  <a:gs pos="59000">
                    <a:srgbClr val="E4E4E4"/>
                  </a:gs>
                  <a:gs pos="100000">
                    <a:srgbClr val="898989"/>
                  </a:gs>
                </a:gsLst>
                <a:lin ang="1020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31" name="Freeform 6">
                <a:extLst>
                  <a:ext uri="{FF2B5EF4-FFF2-40B4-BE49-F238E27FC236}">
                    <a16:creationId xmlns:a16="http://schemas.microsoft.com/office/drawing/2014/main" id="{F29619A9-CD80-46AB-AD0C-A028EE8F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77" y="3129756"/>
                <a:ext cx="3168173" cy="250587"/>
              </a:xfrm>
              <a:custGeom>
                <a:avLst/>
                <a:gdLst/>
                <a:ahLst/>
                <a:cxnLst>
                  <a:cxn ang="0">
                    <a:pos x="11402" y="464"/>
                  </a:cxn>
                  <a:cxn ang="0">
                    <a:pos x="11374" y="497"/>
                  </a:cxn>
                  <a:cxn ang="0">
                    <a:pos x="11314" y="531"/>
                  </a:cxn>
                  <a:cxn ang="0">
                    <a:pos x="11224" y="564"/>
                  </a:cxn>
                  <a:cxn ang="0">
                    <a:pos x="10956" y="628"/>
                  </a:cxn>
                  <a:cxn ang="0">
                    <a:pos x="10577" y="686"/>
                  </a:cxn>
                  <a:cxn ang="0">
                    <a:pos x="10102" y="739"/>
                  </a:cxn>
                  <a:cxn ang="0">
                    <a:pos x="9536" y="786"/>
                  </a:cxn>
                  <a:cxn ang="0">
                    <a:pos x="8889" y="825"/>
                  </a:cxn>
                  <a:cxn ang="0">
                    <a:pos x="8174" y="858"/>
                  </a:cxn>
                  <a:cxn ang="0">
                    <a:pos x="7397" y="883"/>
                  </a:cxn>
                  <a:cxn ang="0">
                    <a:pos x="6571" y="897"/>
                  </a:cxn>
                  <a:cxn ang="0">
                    <a:pos x="5702" y="903"/>
                  </a:cxn>
                  <a:cxn ang="0">
                    <a:pos x="5119" y="901"/>
                  </a:cxn>
                  <a:cxn ang="0">
                    <a:pos x="4277" y="888"/>
                  </a:cxn>
                  <a:cxn ang="0">
                    <a:pos x="3482" y="867"/>
                  </a:cxn>
                  <a:cxn ang="0">
                    <a:pos x="2745" y="837"/>
                  </a:cxn>
                  <a:cxn ang="0">
                    <a:pos x="2076" y="800"/>
                  </a:cxn>
                  <a:cxn ang="0">
                    <a:pos x="1482" y="754"/>
                  </a:cxn>
                  <a:cxn ang="0">
                    <a:pos x="975" y="703"/>
                  </a:cxn>
                  <a:cxn ang="0">
                    <a:pos x="562" y="647"/>
                  </a:cxn>
                  <a:cxn ang="0">
                    <a:pos x="256" y="585"/>
                  </a:cxn>
                  <a:cxn ang="0">
                    <a:pos x="116" y="543"/>
                  </a:cxn>
                  <a:cxn ang="0">
                    <a:pos x="46" y="510"/>
                  </a:cxn>
                  <a:cxn ang="0">
                    <a:pos x="7" y="474"/>
                  </a:cxn>
                  <a:cxn ang="0">
                    <a:pos x="0" y="451"/>
                  </a:cxn>
                  <a:cxn ang="0">
                    <a:pos x="16" y="416"/>
                  </a:cxn>
                  <a:cxn ang="0">
                    <a:pos x="65" y="383"/>
                  </a:cxn>
                  <a:cxn ang="0">
                    <a:pos x="146" y="349"/>
                  </a:cxn>
                  <a:cxn ang="0">
                    <a:pos x="345" y="296"/>
                  </a:cxn>
                  <a:cxn ang="0">
                    <a:pos x="689" y="236"/>
                  </a:cxn>
                  <a:cxn ang="0">
                    <a:pos x="1133" y="182"/>
                  </a:cxn>
                  <a:cxn ang="0">
                    <a:pos x="1671" y="133"/>
                  </a:cxn>
                  <a:cxn ang="0">
                    <a:pos x="2291" y="90"/>
                  </a:cxn>
                  <a:cxn ang="0">
                    <a:pos x="2983" y="55"/>
                  </a:cxn>
                  <a:cxn ang="0">
                    <a:pos x="3741" y="27"/>
                  </a:cxn>
                  <a:cxn ang="0">
                    <a:pos x="4553" y="9"/>
                  </a:cxn>
                  <a:cxn ang="0">
                    <a:pos x="5408" y="0"/>
                  </a:cxn>
                  <a:cxn ang="0">
                    <a:pos x="5994" y="0"/>
                  </a:cxn>
                  <a:cxn ang="0">
                    <a:pos x="6851" y="9"/>
                  </a:cxn>
                  <a:cxn ang="0">
                    <a:pos x="7663" y="27"/>
                  </a:cxn>
                  <a:cxn ang="0">
                    <a:pos x="8419" y="55"/>
                  </a:cxn>
                  <a:cxn ang="0">
                    <a:pos x="9113" y="90"/>
                  </a:cxn>
                  <a:cxn ang="0">
                    <a:pos x="9733" y="133"/>
                  </a:cxn>
                  <a:cxn ang="0">
                    <a:pos x="10271" y="182"/>
                  </a:cxn>
                  <a:cxn ang="0">
                    <a:pos x="10715" y="236"/>
                  </a:cxn>
                  <a:cxn ang="0">
                    <a:pos x="11059" y="296"/>
                  </a:cxn>
                  <a:cxn ang="0">
                    <a:pos x="11258" y="349"/>
                  </a:cxn>
                  <a:cxn ang="0">
                    <a:pos x="11339" y="383"/>
                  </a:cxn>
                  <a:cxn ang="0">
                    <a:pos x="11388" y="416"/>
                  </a:cxn>
                  <a:cxn ang="0">
                    <a:pos x="11404" y="451"/>
                  </a:cxn>
                </a:cxnLst>
                <a:rect l="0" t="0" r="r" b="b"/>
                <a:pathLst>
                  <a:path w="11404" h="903">
                    <a:moveTo>
                      <a:pt x="11404" y="451"/>
                    </a:moveTo>
                    <a:lnTo>
                      <a:pt x="11404" y="451"/>
                    </a:lnTo>
                    <a:lnTo>
                      <a:pt x="11402" y="464"/>
                    </a:lnTo>
                    <a:lnTo>
                      <a:pt x="11397" y="474"/>
                    </a:lnTo>
                    <a:lnTo>
                      <a:pt x="11388" y="487"/>
                    </a:lnTo>
                    <a:lnTo>
                      <a:pt x="11374" y="497"/>
                    </a:lnTo>
                    <a:lnTo>
                      <a:pt x="11358" y="510"/>
                    </a:lnTo>
                    <a:lnTo>
                      <a:pt x="11339" y="520"/>
                    </a:lnTo>
                    <a:lnTo>
                      <a:pt x="11314" y="531"/>
                    </a:lnTo>
                    <a:lnTo>
                      <a:pt x="11288" y="543"/>
                    </a:lnTo>
                    <a:lnTo>
                      <a:pt x="11258" y="554"/>
                    </a:lnTo>
                    <a:lnTo>
                      <a:pt x="11224" y="564"/>
                    </a:lnTo>
                    <a:lnTo>
                      <a:pt x="11147" y="585"/>
                    </a:lnTo>
                    <a:lnTo>
                      <a:pt x="11059" y="606"/>
                    </a:lnTo>
                    <a:lnTo>
                      <a:pt x="10956" y="628"/>
                    </a:lnTo>
                    <a:lnTo>
                      <a:pt x="10842" y="647"/>
                    </a:lnTo>
                    <a:lnTo>
                      <a:pt x="10715" y="666"/>
                    </a:lnTo>
                    <a:lnTo>
                      <a:pt x="10577" y="686"/>
                    </a:lnTo>
                    <a:lnTo>
                      <a:pt x="10429" y="703"/>
                    </a:lnTo>
                    <a:lnTo>
                      <a:pt x="10271" y="721"/>
                    </a:lnTo>
                    <a:lnTo>
                      <a:pt x="10102" y="739"/>
                    </a:lnTo>
                    <a:lnTo>
                      <a:pt x="9922" y="754"/>
                    </a:lnTo>
                    <a:lnTo>
                      <a:pt x="9733" y="770"/>
                    </a:lnTo>
                    <a:lnTo>
                      <a:pt x="9536" y="786"/>
                    </a:lnTo>
                    <a:lnTo>
                      <a:pt x="9328" y="800"/>
                    </a:lnTo>
                    <a:lnTo>
                      <a:pt x="9113" y="813"/>
                    </a:lnTo>
                    <a:lnTo>
                      <a:pt x="8889" y="825"/>
                    </a:lnTo>
                    <a:lnTo>
                      <a:pt x="8659" y="837"/>
                    </a:lnTo>
                    <a:lnTo>
                      <a:pt x="8419" y="848"/>
                    </a:lnTo>
                    <a:lnTo>
                      <a:pt x="8174" y="858"/>
                    </a:lnTo>
                    <a:lnTo>
                      <a:pt x="7922" y="867"/>
                    </a:lnTo>
                    <a:lnTo>
                      <a:pt x="7663" y="876"/>
                    </a:lnTo>
                    <a:lnTo>
                      <a:pt x="7397" y="883"/>
                    </a:lnTo>
                    <a:lnTo>
                      <a:pt x="7127" y="888"/>
                    </a:lnTo>
                    <a:lnTo>
                      <a:pt x="6851" y="894"/>
                    </a:lnTo>
                    <a:lnTo>
                      <a:pt x="6571" y="897"/>
                    </a:lnTo>
                    <a:lnTo>
                      <a:pt x="6285" y="901"/>
                    </a:lnTo>
                    <a:lnTo>
                      <a:pt x="5994" y="903"/>
                    </a:lnTo>
                    <a:lnTo>
                      <a:pt x="5702" y="903"/>
                    </a:lnTo>
                    <a:lnTo>
                      <a:pt x="5702" y="903"/>
                    </a:lnTo>
                    <a:lnTo>
                      <a:pt x="5408" y="903"/>
                    </a:lnTo>
                    <a:lnTo>
                      <a:pt x="5119" y="901"/>
                    </a:lnTo>
                    <a:lnTo>
                      <a:pt x="4833" y="897"/>
                    </a:lnTo>
                    <a:lnTo>
                      <a:pt x="4553" y="894"/>
                    </a:lnTo>
                    <a:lnTo>
                      <a:pt x="4277" y="888"/>
                    </a:lnTo>
                    <a:lnTo>
                      <a:pt x="4007" y="883"/>
                    </a:lnTo>
                    <a:lnTo>
                      <a:pt x="3741" y="876"/>
                    </a:lnTo>
                    <a:lnTo>
                      <a:pt x="3482" y="867"/>
                    </a:lnTo>
                    <a:lnTo>
                      <a:pt x="3230" y="858"/>
                    </a:lnTo>
                    <a:lnTo>
                      <a:pt x="2983" y="848"/>
                    </a:lnTo>
                    <a:lnTo>
                      <a:pt x="2745" y="837"/>
                    </a:lnTo>
                    <a:lnTo>
                      <a:pt x="2515" y="825"/>
                    </a:lnTo>
                    <a:lnTo>
                      <a:pt x="2291" y="813"/>
                    </a:lnTo>
                    <a:lnTo>
                      <a:pt x="2076" y="800"/>
                    </a:lnTo>
                    <a:lnTo>
                      <a:pt x="1868" y="786"/>
                    </a:lnTo>
                    <a:lnTo>
                      <a:pt x="1671" y="770"/>
                    </a:lnTo>
                    <a:lnTo>
                      <a:pt x="1482" y="754"/>
                    </a:lnTo>
                    <a:lnTo>
                      <a:pt x="1302" y="739"/>
                    </a:lnTo>
                    <a:lnTo>
                      <a:pt x="1133" y="721"/>
                    </a:lnTo>
                    <a:lnTo>
                      <a:pt x="975" y="703"/>
                    </a:lnTo>
                    <a:lnTo>
                      <a:pt x="825" y="686"/>
                    </a:lnTo>
                    <a:lnTo>
                      <a:pt x="689" y="666"/>
                    </a:lnTo>
                    <a:lnTo>
                      <a:pt x="562" y="647"/>
                    </a:lnTo>
                    <a:lnTo>
                      <a:pt x="448" y="628"/>
                    </a:lnTo>
                    <a:lnTo>
                      <a:pt x="345" y="606"/>
                    </a:lnTo>
                    <a:lnTo>
                      <a:pt x="256" y="585"/>
                    </a:lnTo>
                    <a:lnTo>
                      <a:pt x="180" y="564"/>
                    </a:lnTo>
                    <a:lnTo>
                      <a:pt x="146" y="554"/>
                    </a:lnTo>
                    <a:lnTo>
                      <a:pt x="116" y="543"/>
                    </a:lnTo>
                    <a:lnTo>
                      <a:pt x="88" y="531"/>
                    </a:lnTo>
                    <a:lnTo>
                      <a:pt x="65" y="520"/>
                    </a:lnTo>
                    <a:lnTo>
                      <a:pt x="46" y="510"/>
                    </a:lnTo>
                    <a:lnTo>
                      <a:pt x="30" y="497"/>
                    </a:lnTo>
                    <a:lnTo>
                      <a:pt x="16" y="487"/>
                    </a:lnTo>
                    <a:lnTo>
                      <a:pt x="7" y="474"/>
                    </a:lnTo>
                    <a:lnTo>
                      <a:pt x="2" y="464"/>
                    </a:lnTo>
                    <a:lnTo>
                      <a:pt x="0" y="451"/>
                    </a:lnTo>
                    <a:lnTo>
                      <a:pt x="0" y="451"/>
                    </a:lnTo>
                    <a:lnTo>
                      <a:pt x="2" y="439"/>
                    </a:lnTo>
                    <a:lnTo>
                      <a:pt x="7" y="429"/>
                    </a:lnTo>
                    <a:lnTo>
                      <a:pt x="16" y="416"/>
                    </a:lnTo>
                    <a:lnTo>
                      <a:pt x="30" y="406"/>
                    </a:lnTo>
                    <a:lnTo>
                      <a:pt x="46" y="393"/>
                    </a:lnTo>
                    <a:lnTo>
                      <a:pt x="65" y="383"/>
                    </a:lnTo>
                    <a:lnTo>
                      <a:pt x="88" y="372"/>
                    </a:lnTo>
                    <a:lnTo>
                      <a:pt x="116" y="360"/>
                    </a:lnTo>
                    <a:lnTo>
                      <a:pt x="146" y="349"/>
                    </a:lnTo>
                    <a:lnTo>
                      <a:pt x="180" y="339"/>
                    </a:lnTo>
                    <a:lnTo>
                      <a:pt x="256" y="318"/>
                    </a:lnTo>
                    <a:lnTo>
                      <a:pt x="345" y="296"/>
                    </a:lnTo>
                    <a:lnTo>
                      <a:pt x="448" y="275"/>
                    </a:lnTo>
                    <a:lnTo>
                      <a:pt x="562" y="256"/>
                    </a:lnTo>
                    <a:lnTo>
                      <a:pt x="689" y="236"/>
                    </a:lnTo>
                    <a:lnTo>
                      <a:pt x="825" y="217"/>
                    </a:lnTo>
                    <a:lnTo>
                      <a:pt x="975" y="199"/>
                    </a:lnTo>
                    <a:lnTo>
                      <a:pt x="1133" y="182"/>
                    </a:lnTo>
                    <a:lnTo>
                      <a:pt x="1302" y="164"/>
                    </a:lnTo>
                    <a:lnTo>
                      <a:pt x="1482" y="148"/>
                    </a:lnTo>
                    <a:lnTo>
                      <a:pt x="1671" y="133"/>
                    </a:lnTo>
                    <a:lnTo>
                      <a:pt x="1868" y="117"/>
                    </a:lnTo>
                    <a:lnTo>
                      <a:pt x="2076" y="103"/>
                    </a:lnTo>
                    <a:lnTo>
                      <a:pt x="2291" y="90"/>
                    </a:lnTo>
                    <a:lnTo>
                      <a:pt x="2515" y="76"/>
                    </a:lnTo>
                    <a:lnTo>
                      <a:pt x="2745" y="66"/>
                    </a:lnTo>
                    <a:lnTo>
                      <a:pt x="2983" y="55"/>
                    </a:lnTo>
                    <a:lnTo>
                      <a:pt x="3230" y="44"/>
                    </a:lnTo>
                    <a:lnTo>
                      <a:pt x="3482" y="36"/>
                    </a:lnTo>
                    <a:lnTo>
                      <a:pt x="3741" y="27"/>
                    </a:lnTo>
                    <a:lnTo>
                      <a:pt x="4007" y="20"/>
                    </a:lnTo>
                    <a:lnTo>
                      <a:pt x="4277" y="14"/>
                    </a:lnTo>
                    <a:lnTo>
                      <a:pt x="4553" y="9"/>
                    </a:lnTo>
                    <a:lnTo>
                      <a:pt x="4833" y="6"/>
                    </a:lnTo>
                    <a:lnTo>
                      <a:pt x="5119" y="2"/>
                    </a:lnTo>
                    <a:lnTo>
                      <a:pt x="5408" y="0"/>
                    </a:lnTo>
                    <a:lnTo>
                      <a:pt x="5702" y="0"/>
                    </a:lnTo>
                    <a:lnTo>
                      <a:pt x="5702" y="0"/>
                    </a:lnTo>
                    <a:lnTo>
                      <a:pt x="5994" y="0"/>
                    </a:lnTo>
                    <a:lnTo>
                      <a:pt x="6285" y="2"/>
                    </a:lnTo>
                    <a:lnTo>
                      <a:pt x="6571" y="6"/>
                    </a:lnTo>
                    <a:lnTo>
                      <a:pt x="6851" y="9"/>
                    </a:lnTo>
                    <a:lnTo>
                      <a:pt x="7127" y="14"/>
                    </a:lnTo>
                    <a:lnTo>
                      <a:pt x="7397" y="20"/>
                    </a:lnTo>
                    <a:lnTo>
                      <a:pt x="7663" y="27"/>
                    </a:lnTo>
                    <a:lnTo>
                      <a:pt x="7922" y="36"/>
                    </a:lnTo>
                    <a:lnTo>
                      <a:pt x="8174" y="44"/>
                    </a:lnTo>
                    <a:lnTo>
                      <a:pt x="8419" y="55"/>
                    </a:lnTo>
                    <a:lnTo>
                      <a:pt x="8659" y="66"/>
                    </a:lnTo>
                    <a:lnTo>
                      <a:pt x="8889" y="76"/>
                    </a:lnTo>
                    <a:lnTo>
                      <a:pt x="9113" y="90"/>
                    </a:lnTo>
                    <a:lnTo>
                      <a:pt x="9328" y="103"/>
                    </a:lnTo>
                    <a:lnTo>
                      <a:pt x="9536" y="117"/>
                    </a:lnTo>
                    <a:lnTo>
                      <a:pt x="9733" y="133"/>
                    </a:lnTo>
                    <a:lnTo>
                      <a:pt x="9922" y="148"/>
                    </a:lnTo>
                    <a:lnTo>
                      <a:pt x="10102" y="164"/>
                    </a:lnTo>
                    <a:lnTo>
                      <a:pt x="10271" y="182"/>
                    </a:lnTo>
                    <a:lnTo>
                      <a:pt x="10429" y="199"/>
                    </a:lnTo>
                    <a:lnTo>
                      <a:pt x="10577" y="217"/>
                    </a:lnTo>
                    <a:lnTo>
                      <a:pt x="10715" y="236"/>
                    </a:lnTo>
                    <a:lnTo>
                      <a:pt x="10842" y="256"/>
                    </a:lnTo>
                    <a:lnTo>
                      <a:pt x="10956" y="275"/>
                    </a:lnTo>
                    <a:lnTo>
                      <a:pt x="11059" y="296"/>
                    </a:lnTo>
                    <a:lnTo>
                      <a:pt x="11147" y="318"/>
                    </a:lnTo>
                    <a:lnTo>
                      <a:pt x="11224" y="339"/>
                    </a:lnTo>
                    <a:lnTo>
                      <a:pt x="11258" y="349"/>
                    </a:lnTo>
                    <a:lnTo>
                      <a:pt x="11288" y="360"/>
                    </a:lnTo>
                    <a:lnTo>
                      <a:pt x="11314" y="372"/>
                    </a:lnTo>
                    <a:lnTo>
                      <a:pt x="11339" y="383"/>
                    </a:lnTo>
                    <a:lnTo>
                      <a:pt x="11358" y="393"/>
                    </a:lnTo>
                    <a:lnTo>
                      <a:pt x="11374" y="406"/>
                    </a:lnTo>
                    <a:lnTo>
                      <a:pt x="11388" y="416"/>
                    </a:lnTo>
                    <a:lnTo>
                      <a:pt x="11397" y="429"/>
                    </a:lnTo>
                    <a:lnTo>
                      <a:pt x="11402" y="439"/>
                    </a:lnTo>
                    <a:lnTo>
                      <a:pt x="11404" y="451"/>
                    </a:lnTo>
                    <a:lnTo>
                      <a:pt x="11404" y="451"/>
                    </a:lnTo>
                    <a:close/>
                  </a:path>
                </a:pathLst>
              </a:custGeom>
              <a:gradFill flip="none" rotWithShape="1">
                <a:gsLst>
                  <a:gs pos="83000">
                    <a:sysClr val="window" lastClr="FFFFFF">
                      <a:lumMod val="75000"/>
                    </a:sysClr>
                  </a:gs>
                  <a:gs pos="6000">
                    <a:sysClr val="window" lastClr="FFFFFF">
                      <a:lumMod val="50000"/>
                    </a:sysClr>
                  </a:gs>
                  <a:gs pos="68000">
                    <a:sysClr val="window" lastClr="FFFFFF">
                      <a:lumMod val="85000"/>
                    </a:sys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gradFill>
                  <a:gsLst>
                    <a:gs pos="89000">
                      <a:sysClr val="window" lastClr="FFFFFF">
                        <a:lumMod val="65000"/>
                      </a:sysClr>
                    </a:gs>
                    <a:gs pos="22000">
                      <a:srgbClr val="E7E6E6">
                        <a:lumMod val="50000"/>
                      </a:srgbClr>
                    </a:gs>
                    <a:gs pos="54000">
                      <a:sysClr val="window" lastClr="FFFFFF">
                        <a:lumMod val="95000"/>
                      </a:sysClr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grpSp>
        <p:nvGrpSpPr>
          <p:cNvPr id="132" name="Gruppieren 101">
            <a:extLst>
              <a:ext uri="{FF2B5EF4-FFF2-40B4-BE49-F238E27FC236}">
                <a16:creationId xmlns:a16="http://schemas.microsoft.com/office/drawing/2014/main" id="{05F8F059-9F78-44F4-8CD9-53D232779ABD}"/>
              </a:ext>
            </a:extLst>
          </p:cNvPr>
          <p:cNvGrpSpPr/>
          <p:nvPr/>
        </p:nvGrpSpPr>
        <p:grpSpPr>
          <a:xfrm>
            <a:off x="6980206" y="5062259"/>
            <a:ext cx="1972314" cy="1282495"/>
            <a:chOff x="3046695" y="3886200"/>
            <a:chExt cx="3052774" cy="2577462"/>
          </a:xfrm>
        </p:grpSpPr>
        <p:sp>
          <p:nvSpPr>
            <p:cNvPr id="133" name="Freeform 5">
              <a:extLst>
                <a:ext uri="{FF2B5EF4-FFF2-40B4-BE49-F238E27FC236}">
                  <a16:creationId xmlns:a16="http://schemas.microsoft.com/office/drawing/2014/main" id="{2999A924-C5CD-4E09-BF91-765E2878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671" y="6115823"/>
              <a:ext cx="2917743" cy="101543"/>
            </a:xfrm>
            <a:custGeom>
              <a:avLst/>
              <a:gdLst/>
              <a:ahLst/>
              <a:cxnLst>
                <a:cxn ang="0">
                  <a:pos x="2701" y="94"/>
                </a:cxn>
                <a:cxn ang="0">
                  <a:pos x="0" y="94"/>
                </a:cxn>
                <a:cxn ang="0">
                  <a:pos x="62" y="0"/>
                </a:cxn>
                <a:cxn ang="0">
                  <a:pos x="2639" y="0"/>
                </a:cxn>
                <a:cxn ang="0">
                  <a:pos x="2701" y="94"/>
                </a:cxn>
              </a:cxnLst>
              <a:rect l="0" t="0" r="r" b="b"/>
              <a:pathLst>
                <a:path w="2701" h="94">
                  <a:moveTo>
                    <a:pt x="2701" y="94"/>
                  </a:moveTo>
                  <a:lnTo>
                    <a:pt x="0" y="94"/>
                  </a:lnTo>
                  <a:lnTo>
                    <a:pt x="62" y="0"/>
                  </a:lnTo>
                  <a:lnTo>
                    <a:pt x="2639" y="0"/>
                  </a:lnTo>
                  <a:lnTo>
                    <a:pt x="2701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15151"/>
                </a:gs>
                <a:gs pos="98000">
                  <a:srgbClr val="3A3A3A"/>
                </a:gs>
                <a:gs pos="23000">
                  <a:srgbClr val="818181"/>
                </a:gs>
              </a:gsLst>
              <a:lin ang="264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E148ECB9-2A29-46A9-A3C5-C7F289CB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695" y="6217367"/>
              <a:ext cx="3052774" cy="246295"/>
            </a:xfrm>
            <a:custGeom>
              <a:avLst/>
              <a:gdLst/>
              <a:ahLst/>
              <a:cxnLst>
                <a:cxn ang="0">
                  <a:pos x="2826" y="228"/>
                </a:cxn>
                <a:cxn ang="0">
                  <a:pos x="0" y="228"/>
                </a:cxn>
                <a:cxn ang="0">
                  <a:pos x="62" y="0"/>
                </a:cxn>
                <a:cxn ang="0">
                  <a:pos x="2763" y="0"/>
                </a:cxn>
                <a:cxn ang="0">
                  <a:pos x="2826" y="228"/>
                </a:cxn>
              </a:cxnLst>
              <a:rect l="0" t="0" r="r" b="b"/>
              <a:pathLst>
                <a:path w="2826" h="228">
                  <a:moveTo>
                    <a:pt x="2826" y="228"/>
                  </a:moveTo>
                  <a:lnTo>
                    <a:pt x="0" y="228"/>
                  </a:lnTo>
                  <a:lnTo>
                    <a:pt x="62" y="0"/>
                  </a:lnTo>
                  <a:lnTo>
                    <a:pt x="2763" y="0"/>
                  </a:lnTo>
                  <a:lnTo>
                    <a:pt x="2826" y="2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23232"/>
                </a:gs>
                <a:gs pos="20000">
                  <a:srgbClr val="000000"/>
                </a:gs>
                <a:gs pos="100000">
                  <a:srgbClr val="323232"/>
                </a:gs>
                <a:gs pos="70000">
                  <a:srgbClr val="000000"/>
                </a:gs>
              </a:gsLst>
              <a:lin ang="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3D8A0EB7-6D71-4A50-96C1-E1B3EC013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868" y="6261657"/>
              <a:ext cx="2938268" cy="158795"/>
            </a:xfrm>
            <a:custGeom>
              <a:avLst/>
              <a:gdLst/>
              <a:ahLst/>
              <a:cxnLst>
                <a:cxn ang="0">
                  <a:pos x="2720" y="147"/>
                </a:cxn>
                <a:cxn ang="0">
                  <a:pos x="0" y="147"/>
                </a:cxn>
                <a:cxn ang="0">
                  <a:pos x="41" y="0"/>
                </a:cxn>
                <a:cxn ang="0">
                  <a:pos x="2679" y="0"/>
                </a:cxn>
                <a:cxn ang="0">
                  <a:pos x="2720" y="147"/>
                </a:cxn>
              </a:cxnLst>
              <a:rect l="0" t="0" r="r" b="b"/>
              <a:pathLst>
                <a:path w="2720" h="147">
                  <a:moveTo>
                    <a:pt x="2720" y="147"/>
                  </a:moveTo>
                  <a:lnTo>
                    <a:pt x="0" y="147"/>
                  </a:lnTo>
                  <a:lnTo>
                    <a:pt x="41" y="0"/>
                  </a:lnTo>
                  <a:lnTo>
                    <a:pt x="2679" y="0"/>
                  </a:lnTo>
                  <a:lnTo>
                    <a:pt x="2720" y="1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7E6E6"/>
                </a:gs>
                <a:gs pos="34000">
                  <a:srgbClr val="FFFFFF"/>
                </a:gs>
                <a:gs pos="65000">
                  <a:sysClr val="window" lastClr="FFFFFF">
                    <a:lumMod val="50000"/>
                  </a:sysClr>
                </a:gs>
                <a:gs pos="35000">
                  <a:srgbClr val="E7E6E6">
                    <a:lumMod val="90000"/>
                  </a:srgbClr>
                </a:gs>
                <a:gs pos="100000">
                  <a:srgbClr val="E7E6E6">
                    <a:lumMod val="90000"/>
                  </a:srgbClr>
                </a:gs>
              </a:gsLst>
              <a:lin ang="720000" scaled="0"/>
              <a:tileRect/>
            </a:gradFill>
            <a:ln w="12700" cap="rnd">
              <a:gradFill flip="none" rotWithShape="1">
                <a:gsLst>
                  <a:gs pos="0">
                    <a:srgbClr val="515151"/>
                  </a:gs>
                  <a:gs pos="100000">
                    <a:srgbClr val="A0A0A0"/>
                  </a:gs>
                </a:gsLst>
                <a:lin ang="0" scaled="1"/>
                <a:tileRect/>
              </a:gradFill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4830045F-AB4F-478B-ADEA-A1CDA4299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421" y="3886200"/>
              <a:ext cx="1228239" cy="2286878"/>
            </a:xfrm>
            <a:custGeom>
              <a:avLst/>
              <a:gdLst/>
              <a:ahLst/>
              <a:cxnLst>
                <a:cxn ang="0">
                  <a:pos x="1137" y="2117"/>
                </a:cxn>
                <a:cxn ang="0">
                  <a:pos x="0" y="2117"/>
                </a:cxn>
                <a:cxn ang="0">
                  <a:pos x="345" y="0"/>
                </a:cxn>
                <a:cxn ang="0">
                  <a:pos x="791" y="0"/>
                </a:cxn>
                <a:cxn ang="0">
                  <a:pos x="1137" y="2117"/>
                </a:cxn>
              </a:cxnLst>
              <a:rect l="0" t="0" r="r" b="b"/>
              <a:pathLst>
                <a:path w="1137" h="2117">
                  <a:moveTo>
                    <a:pt x="1137" y="2117"/>
                  </a:moveTo>
                  <a:lnTo>
                    <a:pt x="0" y="2117"/>
                  </a:lnTo>
                  <a:lnTo>
                    <a:pt x="345" y="0"/>
                  </a:lnTo>
                  <a:lnTo>
                    <a:pt x="791" y="0"/>
                  </a:lnTo>
                  <a:lnTo>
                    <a:pt x="1137" y="211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23232"/>
                </a:gs>
                <a:gs pos="20000">
                  <a:srgbClr val="000000"/>
                </a:gs>
                <a:gs pos="100000">
                  <a:srgbClr val="323232"/>
                </a:gs>
                <a:gs pos="70000">
                  <a:srgbClr val="000000"/>
                </a:gs>
              </a:gsLst>
              <a:lin ang="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38" name="Gruppieren 105">
            <a:extLst>
              <a:ext uri="{FF2B5EF4-FFF2-40B4-BE49-F238E27FC236}">
                <a16:creationId xmlns:a16="http://schemas.microsoft.com/office/drawing/2014/main" id="{852C02F9-32B2-4831-A08B-A2ECB2985AC5}"/>
              </a:ext>
            </a:extLst>
          </p:cNvPr>
          <p:cNvGrpSpPr/>
          <p:nvPr userDrawn="1"/>
        </p:nvGrpSpPr>
        <p:grpSpPr>
          <a:xfrm rot="21000000">
            <a:off x="5471916" y="4882243"/>
            <a:ext cx="4976143" cy="210690"/>
            <a:chOff x="1460894" y="3985583"/>
            <a:chExt cx="6222212" cy="287345"/>
          </a:xfrm>
        </p:grpSpPr>
        <p:sp>
          <p:nvSpPr>
            <p:cNvPr id="143" name="Freeform 9">
              <a:extLst>
                <a:ext uri="{FF2B5EF4-FFF2-40B4-BE49-F238E27FC236}">
                  <a16:creationId xmlns:a16="http://schemas.microsoft.com/office/drawing/2014/main" id="{A2C6854C-D29D-4F9D-BFFE-609272AEC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894" y="3985583"/>
              <a:ext cx="6222212" cy="287345"/>
            </a:xfrm>
            <a:custGeom>
              <a:avLst/>
              <a:gdLst/>
              <a:ahLst/>
              <a:cxnLst>
                <a:cxn ang="0">
                  <a:pos x="44" y="266"/>
                </a:cxn>
                <a:cxn ang="0">
                  <a:pos x="0" y="222"/>
                </a:cxn>
                <a:cxn ang="0">
                  <a:pos x="0" y="43"/>
                </a:cxn>
                <a:cxn ang="0">
                  <a:pos x="44" y="0"/>
                </a:cxn>
                <a:cxn ang="0">
                  <a:pos x="5718" y="0"/>
                </a:cxn>
                <a:cxn ang="0">
                  <a:pos x="5760" y="43"/>
                </a:cxn>
                <a:cxn ang="0">
                  <a:pos x="5760" y="222"/>
                </a:cxn>
                <a:cxn ang="0">
                  <a:pos x="5718" y="266"/>
                </a:cxn>
                <a:cxn ang="0">
                  <a:pos x="44" y="266"/>
                </a:cxn>
              </a:cxnLst>
              <a:rect l="0" t="0" r="r" b="b"/>
              <a:pathLst>
                <a:path w="5760" h="266">
                  <a:moveTo>
                    <a:pt x="44" y="266"/>
                  </a:moveTo>
                  <a:lnTo>
                    <a:pt x="0" y="222"/>
                  </a:lnTo>
                  <a:lnTo>
                    <a:pt x="0" y="43"/>
                  </a:lnTo>
                  <a:lnTo>
                    <a:pt x="44" y="0"/>
                  </a:lnTo>
                  <a:lnTo>
                    <a:pt x="5718" y="0"/>
                  </a:lnTo>
                  <a:lnTo>
                    <a:pt x="5760" y="43"/>
                  </a:lnTo>
                  <a:lnTo>
                    <a:pt x="5760" y="222"/>
                  </a:lnTo>
                  <a:lnTo>
                    <a:pt x="5718" y="266"/>
                  </a:lnTo>
                  <a:lnTo>
                    <a:pt x="44" y="266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00000"/>
                </a:gs>
                <a:gs pos="0">
                  <a:srgbClr val="000000"/>
                </a:gs>
                <a:gs pos="18000">
                  <a:srgbClr val="323232"/>
                </a:gs>
                <a:gs pos="100000">
                  <a:srgbClr val="323232"/>
                </a:gs>
                <a:gs pos="86000">
                  <a:srgbClr val="000000"/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4" name="Oval 26">
              <a:extLst>
                <a:ext uri="{FF2B5EF4-FFF2-40B4-BE49-F238E27FC236}">
                  <a16:creationId xmlns:a16="http://schemas.microsoft.com/office/drawing/2014/main" id="{16A899D6-D91A-4AF2-8C07-E35A7E2D0B14}"/>
                </a:ext>
              </a:extLst>
            </p:cNvPr>
            <p:cNvSpPr/>
            <p:nvPr/>
          </p:nvSpPr>
          <p:spPr>
            <a:xfrm>
              <a:off x="1657105" y="4068233"/>
              <a:ext cx="130031" cy="130031"/>
            </a:xfrm>
            <a:prstGeom prst="ellipse">
              <a:avLst/>
            </a:prstGeom>
            <a:gradFill flip="none" rotWithShape="1">
              <a:gsLst>
                <a:gs pos="64000">
                  <a:srgbClr val="666666"/>
                </a:gs>
                <a:gs pos="46000">
                  <a:srgbClr val="A2A2A2"/>
                </a:gs>
                <a:gs pos="39000">
                  <a:srgbClr val="ECECEC"/>
                </a:gs>
                <a:gs pos="100000">
                  <a:srgbClr val="A2A2A2"/>
                </a:gs>
              </a:gsLst>
              <a:path path="circle">
                <a:fillToRect r="100000" b="100000"/>
              </a:path>
              <a:tileRect l="-100000" t="-100000"/>
            </a:gradFill>
            <a:ln w="19050" cap="flat" cmpd="sng" algn="ctr">
              <a:gradFill flip="none" rotWithShape="1">
                <a:gsLst>
                  <a:gs pos="0">
                    <a:srgbClr val="000000"/>
                  </a:gs>
                  <a:gs pos="100000">
                    <a:srgbClr val="4D4D4D"/>
                  </a:gs>
                </a:gsLst>
                <a:lin ang="288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val 27">
              <a:extLst>
                <a:ext uri="{FF2B5EF4-FFF2-40B4-BE49-F238E27FC236}">
                  <a16:creationId xmlns:a16="http://schemas.microsoft.com/office/drawing/2014/main" id="{70BB8E4D-8476-4B74-B12D-EB76013E61A1}"/>
                </a:ext>
              </a:extLst>
            </p:cNvPr>
            <p:cNvSpPr/>
            <p:nvPr/>
          </p:nvSpPr>
          <p:spPr>
            <a:xfrm>
              <a:off x="7372105" y="4068233"/>
              <a:ext cx="130031" cy="130031"/>
            </a:xfrm>
            <a:prstGeom prst="ellipse">
              <a:avLst/>
            </a:prstGeom>
            <a:gradFill flip="none" rotWithShape="1">
              <a:gsLst>
                <a:gs pos="64000">
                  <a:srgbClr val="666666"/>
                </a:gs>
                <a:gs pos="46000">
                  <a:srgbClr val="A2A2A2"/>
                </a:gs>
                <a:gs pos="39000">
                  <a:srgbClr val="ECECEC"/>
                </a:gs>
                <a:gs pos="100000">
                  <a:srgbClr val="A2A2A2"/>
                </a:gs>
              </a:gsLst>
              <a:path path="circle">
                <a:fillToRect r="100000" b="100000"/>
              </a:path>
              <a:tileRect l="-100000" t="-100000"/>
            </a:gradFill>
            <a:ln w="19050" cap="flat" cmpd="sng" algn="ctr">
              <a:gradFill flip="none" rotWithShape="1">
                <a:gsLst>
                  <a:gs pos="0">
                    <a:srgbClr val="000000"/>
                  </a:gs>
                  <a:gs pos="100000">
                    <a:srgbClr val="4D4D4D"/>
                  </a:gs>
                </a:gsLst>
                <a:lin ang="288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Gruppieren 106">
            <a:extLst>
              <a:ext uri="{FF2B5EF4-FFF2-40B4-BE49-F238E27FC236}">
                <a16:creationId xmlns:a16="http://schemas.microsoft.com/office/drawing/2014/main" id="{B2599618-2986-421C-85F7-DDDDF304F89B}"/>
              </a:ext>
            </a:extLst>
          </p:cNvPr>
          <p:cNvGrpSpPr/>
          <p:nvPr userDrawn="1"/>
        </p:nvGrpSpPr>
        <p:grpSpPr>
          <a:xfrm rot="21000000">
            <a:off x="5481337" y="5152139"/>
            <a:ext cx="4976143" cy="209899"/>
            <a:chOff x="1460894" y="4359347"/>
            <a:chExt cx="6222212" cy="286265"/>
          </a:xfrm>
        </p:grpSpPr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0DC97C92-6A10-434F-8B0A-D67D6A7A5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894" y="4359347"/>
              <a:ext cx="6222212" cy="286265"/>
            </a:xfrm>
            <a:custGeom>
              <a:avLst/>
              <a:gdLst/>
              <a:ahLst/>
              <a:cxnLst>
                <a:cxn ang="0">
                  <a:pos x="44" y="265"/>
                </a:cxn>
                <a:cxn ang="0">
                  <a:pos x="0" y="222"/>
                </a:cxn>
                <a:cxn ang="0">
                  <a:pos x="0" y="42"/>
                </a:cxn>
                <a:cxn ang="0">
                  <a:pos x="44" y="0"/>
                </a:cxn>
                <a:cxn ang="0">
                  <a:pos x="5718" y="0"/>
                </a:cxn>
                <a:cxn ang="0">
                  <a:pos x="5760" y="42"/>
                </a:cxn>
                <a:cxn ang="0">
                  <a:pos x="5760" y="222"/>
                </a:cxn>
                <a:cxn ang="0">
                  <a:pos x="5718" y="265"/>
                </a:cxn>
                <a:cxn ang="0">
                  <a:pos x="44" y="265"/>
                </a:cxn>
              </a:cxnLst>
              <a:rect l="0" t="0" r="r" b="b"/>
              <a:pathLst>
                <a:path w="5760" h="265">
                  <a:moveTo>
                    <a:pt x="44" y="265"/>
                  </a:moveTo>
                  <a:lnTo>
                    <a:pt x="0" y="222"/>
                  </a:lnTo>
                  <a:lnTo>
                    <a:pt x="0" y="42"/>
                  </a:lnTo>
                  <a:lnTo>
                    <a:pt x="44" y="0"/>
                  </a:lnTo>
                  <a:lnTo>
                    <a:pt x="5718" y="0"/>
                  </a:lnTo>
                  <a:lnTo>
                    <a:pt x="5760" y="42"/>
                  </a:lnTo>
                  <a:lnTo>
                    <a:pt x="5760" y="222"/>
                  </a:lnTo>
                  <a:lnTo>
                    <a:pt x="5718" y="265"/>
                  </a:lnTo>
                  <a:lnTo>
                    <a:pt x="44" y="265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00000"/>
                </a:gs>
                <a:gs pos="0">
                  <a:srgbClr val="000000"/>
                </a:gs>
                <a:gs pos="18000">
                  <a:srgbClr val="323232"/>
                </a:gs>
                <a:gs pos="100000">
                  <a:srgbClr val="323232"/>
                </a:gs>
                <a:gs pos="86000">
                  <a:srgbClr val="000000"/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1" name="Oval 30">
              <a:extLst>
                <a:ext uri="{FF2B5EF4-FFF2-40B4-BE49-F238E27FC236}">
                  <a16:creationId xmlns:a16="http://schemas.microsoft.com/office/drawing/2014/main" id="{C56B37A3-6835-4039-A722-5308AE177489}"/>
                </a:ext>
              </a:extLst>
            </p:cNvPr>
            <p:cNvSpPr/>
            <p:nvPr/>
          </p:nvSpPr>
          <p:spPr>
            <a:xfrm>
              <a:off x="1657105" y="4440766"/>
              <a:ext cx="130031" cy="130031"/>
            </a:xfrm>
            <a:prstGeom prst="ellipse">
              <a:avLst/>
            </a:prstGeom>
            <a:gradFill flip="none" rotWithShape="1">
              <a:gsLst>
                <a:gs pos="64000">
                  <a:srgbClr val="666666"/>
                </a:gs>
                <a:gs pos="46000">
                  <a:srgbClr val="A2A2A2"/>
                </a:gs>
                <a:gs pos="39000">
                  <a:srgbClr val="ECECEC"/>
                </a:gs>
                <a:gs pos="100000">
                  <a:srgbClr val="A2A2A2"/>
                </a:gs>
              </a:gsLst>
              <a:path path="circle">
                <a:fillToRect r="100000" b="100000"/>
              </a:path>
              <a:tileRect l="-100000" t="-100000"/>
            </a:gradFill>
            <a:ln w="19050" cap="flat" cmpd="sng" algn="ctr">
              <a:gradFill flip="none" rotWithShape="1">
                <a:gsLst>
                  <a:gs pos="0">
                    <a:srgbClr val="000000"/>
                  </a:gs>
                  <a:gs pos="100000">
                    <a:srgbClr val="4D4D4D"/>
                  </a:gs>
                </a:gsLst>
                <a:lin ang="288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Oval 31">
              <a:extLst>
                <a:ext uri="{FF2B5EF4-FFF2-40B4-BE49-F238E27FC236}">
                  <a16:creationId xmlns:a16="http://schemas.microsoft.com/office/drawing/2014/main" id="{03E06567-A24C-47F8-8430-66AEF6A30C2B}"/>
                </a:ext>
              </a:extLst>
            </p:cNvPr>
            <p:cNvSpPr/>
            <p:nvPr/>
          </p:nvSpPr>
          <p:spPr>
            <a:xfrm>
              <a:off x="7372105" y="4440766"/>
              <a:ext cx="130031" cy="130031"/>
            </a:xfrm>
            <a:prstGeom prst="ellipse">
              <a:avLst/>
            </a:prstGeom>
            <a:gradFill flip="none" rotWithShape="1">
              <a:gsLst>
                <a:gs pos="64000">
                  <a:srgbClr val="666666"/>
                </a:gs>
                <a:gs pos="46000">
                  <a:srgbClr val="A2A2A2"/>
                </a:gs>
                <a:gs pos="39000">
                  <a:srgbClr val="ECECEC"/>
                </a:gs>
                <a:gs pos="100000">
                  <a:srgbClr val="A2A2A2"/>
                </a:gs>
              </a:gsLst>
              <a:path path="circle">
                <a:fillToRect r="100000" b="100000"/>
              </a:path>
              <a:tileRect l="-100000" t="-100000"/>
            </a:gradFill>
            <a:ln w="19050" cap="flat" cmpd="sng" algn="ctr">
              <a:gradFill flip="none" rotWithShape="1">
                <a:gsLst>
                  <a:gs pos="0">
                    <a:srgbClr val="000000"/>
                  </a:gs>
                  <a:gs pos="100000">
                    <a:srgbClr val="4D4D4D"/>
                  </a:gs>
                </a:gsLst>
                <a:lin ang="2880000" scaled="0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6" name="Gruppieren 102">
            <a:extLst>
              <a:ext uri="{FF2B5EF4-FFF2-40B4-BE49-F238E27FC236}">
                <a16:creationId xmlns:a16="http://schemas.microsoft.com/office/drawing/2014/main" id="{E6672D96-14DA-40BD-8792-7485C4AB0AEF}"/>
              </a:ext>
            </a:extLst>
          </p:cNvPr>
          <p:cNvGrpSpPr/>
          <p:nvPr/>
        </p:nvGrpSpPr>
        <p:grpSpPr>
          <a:xfrm>
            <a:off x="7368241" y="5337203"/>
            <a:ext cx="1194849" cy="724163"/>
            <a:chOff x="3647299" y="4604562"/>
            <a:chExt cx="1849401" cy="987632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B2E93171-094B-481A-A045-E82EA90EB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299" y="4604562"/>
              <a:ext cx="1849401" cy="987632"/>
            </a:xfrm>
            <a:custGeom>
              <a:avLst/>
              <a:gdLst/>
              <a:ahLst/>
              <a:cxnLst>
                <a:cxn ang="0">
                  <a:pos x="2900" y="3076"/>
                </a:cxn>
                <a:cxn ang="0">
                  <a:pos x="3086" y="3074"/>
                </a:cxn>
                <a:cxn ang="0">
                  <a:pos x="3265" y="3067"/>
                </a:cxn>
                <a:cxn ang="0">
                  <a:pos x="3437" y="3058"/>
                </a:cxn>
                <a:cxn ang="0">
                  <a:pos x="3603" y="3046"/>
                </a:cxn>
                <a:cxn ang="0">
                  <a:pos x="3763" y="3031"/>
                </a:cxn>
                <a:cxn ang="0">
                  <a:pos x="3914" y="3013"/>
                </a:cxn>
                <a:cxn ang="0">
                  <a:pos x="4061" y="2993"/>
                </a:cxn>
                <a:cxn ang="0">
                  <a:pos x="4200" y="2972"/>
                </a:cxn>
                <a:cxn ang="0">
                  <a:pos x="4333" y="2947"/>
                </a:cxn>
                <a:cxn ang="0">
                  <a:pos x="4580" y="2896"/>
                </a:cxn>
                <a:cxn ang="0">
                  <a:pos x="4801" y="2840"/>
                </a:cxn>
                <a:cxn ang="0">
                  <a:pos x="4998" y="2780"/>
                </a:cxn>
                <a:cxn ang="0">
                  <a:pos x="5173" y="2720"/>
                </a:cxn>
                <a:cxn ang="0">
                  <a:pos x="5322" y="2661"/>
                </a:cxn>
                <a:cxn ang="0">
                  <a:pos x="5449" y="2604"/>
                </a:cxn>
                <a:cxn ang="0">
                  <a:pos x="5554" y="2554"/>
                </a:cxn>
                <a:cxn ang="0">
                  <a:pos x="5636" y="2508"/>
                </a:cxn>
                <a:cxn ang="0">
                  <a:pos x="5721" y="2458"/>
                </a:cxn>
                <a:cxn ang="0">
                  <a:pos x="5760" y="2430"/>
                </a:cxn>
                <a:cxn ang="0">
                  <a:pos x="2886" y="0"/>
                </a:cxn>
                <a:cxn ang="0">
                  <a:pos x="1520" y="0"/>
                </a:cxn>
                <a:cxn ang="0">
                  <a:pos x="0" y="2430"/>
                </a:cxn>
                <a:cxn ang="0">
                  <a:pos x="40" y="2458"/>
                </a:cxn>
                <a:cxn ang="0">
                  <a:pos x="124" y="2508"/>
                </a:cxn>
                <a:cxn ang="0">
                  <a:pos x="206" y="2554"/>
                </a:cxn>
                <a:cxn ang="0">
                  <a:pos x="311" y="2604"/>
                </a:cxn>
                <a:cxn ang="0">
                  <a:pos x="438" y="2661"/>
                </a:cxn>
                <a:cxn ang="0">
                  <a:pos x="589" y="2720"/>
                </a:cxn>
                <a:cxn ang="0">
                  <a:pos x="762" y="2780"/>
                </a:cxn>
                <a:cxn ang="0">
                  <a:pos x="959" y="2840"/>
                </a:cxn>
                <a:cxn ang="0">
                  <a:pos x="1180" y="2896"/>
                </a:cxn>
                <a:cxn ang="0">
                  <a:pos x="1428" y="2947"/>
                </a:cxn>
                <a:cxn ang="0">
                  <a:pos x="1560" y="2972"/>
                </a:cxn>
                <a:cxn ang="0">
                  <a:pos x="1700" y="2993"/>
                </a:cxn>
                <a:cxn ang="0">
                  <a:pos x="1846" y="3013"/>
                </a:cxn>
                <a:cxn ang="0">
                  <a:pos x="1998" y="3031"/>
                </a:cxn>
                <a:cxn ang="0">
                  <a:pos x="2158" y="3046"/>
                </a:cxn>
                <a:cxn ang="0">
                  <a:pos x="2323" y="3058"/>
                </a:cxn>
                <a:cxn ang="0">
                  <a:pos x="2495" y="3067"/>
                </a:cxn>
                <a:cxn ang="0">
                  <a:pos x="2675" y="3074"/>
                </a:cxn>
                <a:cxn ang="0">
                  <a:pos x="2861" y="3076"/>
                </a:cxn>
                <a:cxn ang="0">
                  <a:pos x="2861" y="3076"/>
                </a:cxn>
                <a:cxn ang="0">
                  <a:pos x="2900" y="3076"/>
                </a:cxn>
              </a:cxnLst>
              <a:rect l="0" t="0" r="r" b="b"/>
              <a:pathLst>
                <a:path w="5760" h="3076">
                  <a:moveTo>
                    <a:pt x="2900" y="3076"/>
                  </a:moveTo>
                  <a:lnTo>
                    <a:pt x="2900" y="3076"/>
                  </a:lnTo>
                  <a:lnTo>
                    <a:pt x="2993" y="3075"/>
                  </a:lnTo>
                  <a:lnTo>
                    <a:pt x="3086" y="3074"/>
                  </a:lnTo>
                  <a:lnTo>
                    <a:pt x="3177" y="3070"/>
                  </a:lnTo>
                  <a:lnTo>
                    <a:pt x="3265" y="3067"/>
                  </a:lnTo>
                  <a:lnTo>
                    <a:pt x="3352" y="3063"/>
                  </a:lnTo>
                  <a:lnTo>
                    <a:pt x="3437" y="3058"/>
                  </a:lnTo>
                  <a:lnTo>
                    <a:pt x="3521" y="3052"/>
                  </a:lnTo>
                  <a:lnTo>
                    <a:pt x="3603" y="3046"/>
                  </a:lnTo>
                  <a:lnTo>
                    <a:pt x="3684" y="3038"/>
                  </a:lnTo>
                  <a:lnTo>
                    <a:pt x="3763" y="3031"/>
                  </a:lnTo>
                  <a:lnTo>
                    <a:pt x="3840" y="3022"/>
                  </a:lnTo>
                  <a:lnTo>
                    <a:pt x="3914" y="3013"/>
                  </a:lnTo>
                  <a:lnTo>
                    <a:pt x="3989" y="3004"/>
                  </a:lnTo>
                  <a:lnTo>
                    <a:pt x="4061" y="2993"/>
                  </a:lnTo>
                  <a:lnTo>
                    <a:pt x="4131" y="2983"/>
                  </a:lnTo>
                  <a:lnTo>
                    <a:pt x="4200" y="2972"/>
                  </a:lnTo>
                  <a:lnTo>
                    <a:pt x="4268" y="2960"/>
                  </a:lnTo>
                  <a:lnTo>
                    <a:pt x="4333" y="2947"/>
                  </a:lnTo>
                  <a:lnTo>
                    <a:pt x="4459" y="2922"/>
                  </a:lnTo>
                  <a:lnTo>
                    <a:pt x="4580" y="2896"/>
                  </a:lnTo>
                  <a:lnTo>
                    <a:pt x="4693" y="2868"/>
                  </a:lnTo>
                  <a:lnTo>
                    <a:pt x="4801" y="2840"/>
                  </a:lnTo>
                  <a:lnTo>
                    <a:pt x="4903" y="2810"/>
                  </a:lnTo>
                  <a:lnTo>
                    <a:pt x="4998" y="2780"/>
                  </a:lnTo>
                  <a:lnTo>
                    <a:pt x="5089" y="2750"/>
                  </a:lnTo>
                  <a:lnTo>
                    <a:pt x="5173" y="2720"/>
                  </a:lnTo>
                  <a:lnTo>
                    <a:pt x="5251" y="2690"/>
                  </a:lnTo>
                  <a:lnTo>
                    <a:pt x="5322" y="2661"/>
                  </a:lnTo>
                  <a:lnTo>
                    <a:pt x="5388" y="2632"/>
                  </a:lnTo>
                  <a:lnTo>
                    <a:pt x="5449" y="2604"/>
                  </a:lnTo>
                  <a:lnTo>
                    <a:pt x="5504" y="2578"/>
                  </a:lnTo>
                  <a:lnTo>
                    <a:pt x="5554" y="2554"/>
                  </a:lnTo>
                  <a:lnTo>
                    <a:pt x="5598" y="2530"/>
                  </a:lnTo>
                  <a:lnTo>
                    <a:pt x="5636" y="2508"/>
                  </a:lnTo>
                  <a:lnTo>
                    <a:pt x="5669" y="2490"/>
                  </a:lnTo>
                  <a:lnTo>
                    <a:pt x="5721" y="2458"/>
                  </a:lnTo>
                  <a:lnTo>
                    <a:pt x="5751" y="2438"/>
                  </a:lnTo>
                  <a:lnTo>
                    <a:pt x="5760" y="2430"/>
                  </a:lnTo>
                  <a:lnTo>
                    <a:pt x="4240" y="0"/>
                  </a:lnTo>
                  <a:lnTo>
                    <a:pt x="2886" y="0"/>
                  </a:lnTo>
                  <a:lnTo>
                    <a:pt x="2874" y="0"/>
                  </a:lnTo>
                  <a:lnTo>
                    <a:pt x="1520" y="0"/>
                  </a:lnTo>
                  <a:lnTo>
                    <a:pt x="0" y="2430"/>
                  </a:lnTo>
                  <a:lnTo>
                    <a:pt x="0" y="2430"/>
                  </a:lnTo>
                  <a:lnTo>
                    <a:pt x="10" y="2438"/>
                  </a:lnTo>
                  <a:lnTo>
                    <a:pt x="40" y="2458"/>
                  </a:lnTo>
                  <a:lnTo>
                    <a:pt x="91" y="2490"/>
                  </a:lnTo>
                  <a:lnTo>
                    <a:pt x="124" y="2508"/>
                  </a:lnTo>
                  <a:lnTo>
                    <a:pt x="163" y="2530"/>
                  </a:lnTo>
                  <a:lnTo>
                    <a:pt x="206" y="2554"/>
                  </a:lnTo>
                  <a:lnTo>
                    <a:pt x="256" y="2578"/>
                  </a:lnTo>
                  <a:lnTo>
                    <a:pt x="311" y="2604"/>
                  </a:lnTo>
                  <a:lnTo>
                    <a:pt x="372" y="2632"/>
                  </a:lnTo>
                  <a:lnTo>
                    <a:pt x="438" y="2661"/>
                  </a:lnTo>
                  <a:lnTo>
                    <a:pt x="510" y="2690"/>
                  </a:lnTo>
                  <a:lnTo>
                    <a:pt x="589" y="2720"/>
                  </a:lnTo>
                  <a:lnTo>
                    <a:pt x="672" y="2750"/>
                  </a:lnTo>
                  <a:lnTo>
                    <a:pt x="762" y="2780"/>
                  </a:lnTo>
                  <a:lnTo>
                    <a:pt x="857" y="2810"/>
                  </a:lnTo>
                  <a:lnTo>
                    <a:pt x="959" y="2840"/>
                  </a:lnTo>
                  <a:lnTo>
                    <a:pt x="1067" y="2868"/>
                  </a:lnTo>
                  <a:lnTo>
                    <a:pt x="1180" y="2896"/>
                  </a:lnTo>
                  <a:lnTo>
                    <a:pt x="1301" y="2922"/>
                  </a:lnTo>
                  <a:lnTo>
                    <a:pt x="1428" y="2947"/>
                  </a:lnTo>
                  <a:lnTo>
                    <a:pt x="1494" y="2960"/>
                  </a:lnTo>
                  <a:lnTo>
                    <a:pt x="1560" y="2972"/>
                  </a:lnTo>
                  <a:lnTo>
                    <a:pt x="1630" y="2983"/>
                  </a:lnTo>
                  <a:lnTo>
                    <a:pt x="1700" y="2993"/>
                  </a:lnTo>
                  <a:lnTo>
                    <a:pt x="1772" y="3004"/>
                  </a:lnTo>
                  <a:lnTo>
                    <a:pt x="1846" y="3013"/>
                  </a:lnTo>
                  <a:lnTo>
                    <a:pt x="1922" y="3022"/>
                  </a:lnTo>
                  <a:lnTo>
                    <a:pt x="1998" y="3031"/>
                  </a:lnTo>
                  <a:lnTo>
                    <a:pt x="2078" y="3038"/>
                  </a:lnTo>
                  <a:lnTo>
                    <a:pt x="2158" y="3046"/>
                  </a:lnTo>
                  <a:lnTo>
                    <a:pt x="2239" y="3052"/>
                  </a:lnTo>
                  <a:lnTo>
                    <a:pt x="2323" y="3058"/>
                  </a:lnTo>
                  <a:lnTo>
                    <a:pt x="2408" y="3063"/>
                  </a:lnTo>
                  <a:lnTo>
                    <a:pt x="2495" y="3067"/>
                  </a:lnTo>
                  <a:lnTo>
                    <a:pt x="2585" y="3070"/>
                  </a:lnTo>
                  <a:lnTo>
                    <a:pt x="2675" y="3074"/>
                  </a:lnTo>
                  <a:lnTo>
                    <a:pt x="2767" y="3075"/>
                  </a:lnTo>
                  <a:lnTo>
                    <a:pt x="2861" y="3076"/>
                  </a:lnTo>
                  <a:lnTo>
                    <a:pt x="2861" y="3076"/>
                  </a:lnTo>
                  <a:lnTo>
                    <a:pt x="2861" y="3076"/>
                  </a:lnTo>
                  <a:lnTo>
                    <a:pt x="2900" y="3076"/>
                  </a:lnTo>
                  <a:lnTo>
                    <a:pt x="2900" y="3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E4E4"/>
                </a:gs>
                <a:gs pos="34000">
                  <a:srgbClr val="FFFFFF"/>
                </a:gs>
                <a:gs pos="65000">
                  <a:srgbClr val="9D9D9D"/>
                </a:gs>
                <a:gs pos="35000">
                  <a:srgbClr val="E4E4E4"/>
                </a:gs>
                <a:gs pos="100000">
                  <a:srgbClr val="E4E4E4"/>
                </a:gs>
              </a:gsLst>
              <a:lin ang="720000" scaled="0"/>
              <a:tileRect/>
            </a:gradFill>
            <a:ln w="12700" cap="rnd">
              <a:gradFill flip="none" rotWithShape="1">
                <a:gsLst>
                  <a:gs pos="100000">
                    <a:srgbClr val="898989"/>
                  </a:gs>
                  <a:gs pos="0">
                    <a:prstClr val="white"/>
                  </a:gs>
                </a:gsLst>
                <a:lin ang="0" scaled="1"/>
                <a:tileRect/>
              </a:gradFill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240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48" name="Gruppieren 50">
              <a:extLst>
                <a:ext uri="{FF2B5EF4-FFF2-40B4-BE49-F238E27FC236}">
                  <a16:creationId xmlns:a16="http://schemas.microsoft.com/office/drawing/2014/main" id="{19A01373-7690-40F4-BC83-CB070BBEBD9B}"/>
                </a:ext>
              </a:extLst>
            </p:cNvPr>
            <p:cNvGrpSpPr/>
            <p:nvPr/>
          </p:nvGrpSpPr>
          <p:grpSpPr>
            <a:xfrm>
              <a:off x="3677159" y="5325058"/>
              <a:ext cx="1787433" cy="250119"/>
              <a:chOff x="147638" y="4549775"/>
              <a:chExt cx="8837612" cy="1236663"/>
            </a:xfrm>
            <a:solidFill>
              <a:srgbClr val="000000"/>
            </a:solidFill>
          </p:grpSpPr>
          <p:sp>
            <p:nvSpPr>
              <p:cNvPr id="149" name="Freeform 6">
                <a:extLst>
                  <a:ext uri="{FF2B5EF4-FFF2-40B4-BE49-F238E27FC236}">
                    <a16:creationId xmlns:a16="http://schemas.microsoft.com/office/drawing/2014/main" id="{A4C6D7C5-ED0D-4726-B27C-15B60BFBD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38" y="4573588"/>
                <a:ext cx="209550" cy="323850"/>
              </a:xfrm>
              <a:custGeom>
                <a:avLst/>
                <a:gdLst/>
                <a:ahLst/>
                <a:cxnLst>
                  <a:cxn ang="0">
                    <a:pos x="0" y="189"/>
                  </a:cxn>
                  <a:cxn ang="0">
                    <a:pos x="108" y="0"/>
                  </a:cxn>
                  <a:cxn ang="0">
                    <a:pos x="132" y="15"/>
                  </a:cxn>
                  <a:cxn ang="0">
                    <a:pos x="25" y="204"/>
                  </a:cxn>
                  <a:cxn ang="0">
                    <a:pos x="0" y="189"/>
                  </a:cxn>
                </a:cxnLst>
                <a:rect l="0" t="0" r="r" b="b"/>
                <a:pathLst>
                  <a:path w="132" h="204">
                    <a:moveTo>
                      <a:pt x="0" y="189"/>
                    </a:moveTo>
                    <a:lnTo>
                      <a:pt x="108" y="0"/>
                    </a:lnTo>
                    <a:lnTo>
                      <a:pt x="132" y="15"/>
                    </a:lnTo>
                    <a:lnTo>
                      <a:pt x="25" y="204"/>
                    </a:lnTo>
                    <a:lnTo>
                      <a:pt x="0" y="18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 7">
                <a:extLst>
                  <a:ext uri="{FF2B5EF4-FFF2-40B4-BE49-F238E27FC236}">
                    <a16:creationId xmlns:a16="http://schemas.microsoft.com/office/drawing/2014/main" id="{21B85030-E23E-498F-92BE-0B2FAFAEA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75" y="4660900"/>
                <a:ext cx="196850" cy="328613"/>
              </a:xfrm>
              <a:custGeom>
                <a:avLst/>
                <a:gdLst/>
                <a:ahLst/>
                <a:cxnLst>
                  <a:cxn ang="0">
                    <a:pos x="0" y="194"/>
                  </a:cxn>
                  <a:cxn ang="0">
                    <a:pos x="99" y="0"/>
                  </a:cxn>
                  <a:cxn ang="0">
                    <a:pos x="124" y="13"/>
                  </a:cxn>
                  <a:cxn ang="0">
                    <a:pos x="26" y="207"/>
                  </a:cxn>
                  <a:cxn ang="0">
                    <a:pos x="0" y="194"/>
                  </a:cxn>
                </a:cxnLst>
                <a:rect l="0" t="0" r="r" b="b"/>
                <a:pathLst>
                  <a:path w="124" h="207">
                    <a:moveTo>
                      <a:pt x="0" y="194"/>
                    </a:moveTo>
                    <a:lnTo>
                      <a:pt x="99" y="0"/>
                    </a:lnTo>
                    <a:lnTo>
                      <a:pt x="124" y="13"/>
                    </a:lnTo>
                    <a:lnTo>
                      <a:pt x="26" y="207"/>
                    </a:lnTo>
                    <a:lnTo>
                      <a:pt x="0" y="19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 8">
                <a:extLst>
                  <a:ext uri="{FF2B5EF4-FFF2-40B4-BE49-F238E27FC236}">
                    <a16:creationId xmlns:a16="http://schemas.microsoft.com/office/drawing/2014/main" id="{E6683F86-223A-4C65-9950-40685721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525" y="4589463"/>
                <a:ext cx="273050" cy="501650"/>
              </a:xfrm>
              <a:custGeom>
                <a:avLst/>
                <a:gdLst/>
                <a:ahLst/>
                <a:cxnLst>
                  <a:cxn ang="0">
                    <a:pos x="0" y="299"/>
                  </a:cxn>
                  <a:cxn ang="0">
                    <a:pos x="133" y="0"/>
                  </a:cxn>
                  <a:cxn ang="0">
                    <a:pos x="172" y="18"/>
                  </a:cxn>
                  <a:cxn ang="0">
                    <a:pos x="39" y="316"/>
                  </a:cxn>
                  <a:cxn ang="0">
                    <a:pos x="0" y="299"/>
                  </a:cxn>
                </a:cxnLst>
                <a:rect l="0" t="0" r="r" b="b"/>
                <a:pathLst>
                  <a:path w="172" h="316">
                    <a:moveTo>
                      <a:pt x="0" y="299"/>
                    </a:moveTo>
                    <a:lnTo>
                      <a:pt x="133" y="0"/>
                    </a:lnTo>
                    <a:lnTo>
                      <a:pt x="172" y="18"/>
                    </a:lnTo>
                    <a:lnTo>
                      <a:pt x="39" y="316"/>
                    </a:lnTo>
                    <a:lnTo>
                      <a:pt x="0" y="2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 9">
                <a:extLst>
                  <a:ext uri="{FF2B5EF4-FFF2-40B4-BE49-F238E27FC236}">
                    <a16:creationId xmlns:a16="http://schemas.microsoft.com/office/drawing/2014/main" id="{42ACF3E9-4D63-4CFE-B199-31FAE763C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588" y="4845050"/>
                <a:ext cx="168275" cy="338138"/>
              </a:xfrm>
              <a:custGeom>
                <a:avLst/>
                <a:gdLst/>
                <a:ahLst/>
                <a:cxnLst>
                  <a:cxn ang="0">
                    <a:pos x="0" y="203"/>
                  </a:cxn>
                  <a:cxn ang="0">
                    <a:pos x="79" y="0"/>
                  </a:cxn>
                  <a:cxn ang="0">
                    <a:pos x="106" y="12"/>
                  </a:cxn>
                  <a:cxn ang="0">
                    <a:pos x="26" y="213"/>
                  </a:cxn>
                  <a:cxn ang="0">
                    <a:pos x="0" y="203"/>
                  </a:cxn>
                </a:cxnLst>
                <a:rect l="0" t="0" r="r" b="b"/>
                <a:pathLst>
                  <a:path w="106" h="213">
                    <a:moveTo>
                      <a:pt x="0" y="203"/>
                    </a:moveTo>
                    <a:lnTo>
                      <a:pt x="79" y="0"/>
                    </a:lnTo>
                    <a:lnTo>
                      <a:pt x="106" y="12"/>
                    </a:lnTo>
                    <a:lnTo>
                      <a:pt x="26" y="213"/>
                    </a:lnTo>
                    <a:lnTo>
                      <a:pt x="0" y="2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 10">
                <a:extLst>
                  <a:ext uri="{FF2B5EF4-FFF2-40B4-BE49-F238E27FC236}">
                    <a16:creationId xmlns:a16="http://schemas.microsoft.com/office/drawing/2014/main" id="{E588F542-BB12-44A7-957B-541B8490E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800" y="4908550"/>
                <a:ext cx="160338" cy="341313"/>
              </a:xfrm>
              <a:custGeom>
                <a:avLst/>
                <a:gdLst/>
                <a:ahLst/>
                <a:cxnLst>
                  <a:cxn ang="0">
                    <a:pos x="0" y="206"/>
                  </a:cxn>
                  <a:cxn ang="0">
                    <a:pos x="73" y="0"/>
                  </a:cxn>
                  <a:cxn ang="0">
                    <a:pos x="101" y="11"/>
                  </a:cxn>
                  <a:cxn ang="0">
                    <a:pos x="27" y="215"/>
                  </a:cxn>
                  <a:cxn ang="0">
                    <a:pos x="0" y="206"/>
                  </a:cxn>
                </a:cxnLst>
                <a:rect l="0" t="0" r="r" b="b"/>
                <a:pathLst>
                  <a:path w="101" h="215">
                    <a:moveTo>
                      <a:pt x="0" y="206"/>
                    </a:moveTo>
                    <a:lnTo>
                      <a:pt x="73" y="0"/>
                    </a:lnTo>
                    <a:lnTo>
                      <a:pt x="101" y="11"/>
                    </a:lnTo>
                    <a:lnTo>
                      <a:pt x="27" y="215"/>
                    </a:lnTo>
                    <a:lnTo>
                      <a:pt x="0" y="20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 11">
                <a:extLst>
                  <a:ext uri="{FF2B5EF4-FFF2-40B4-BE49-F238E27FC236}">
                    <a16:creationId xmlns:a16="http://schemas.microsoft.com/office/drawing/2014/main" id="{F214858E-1AD4-4274-A247-7E0AEE48F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363" y="4968875"/>
                <a:ext cx="150813" cy="342900"/>
              </a:xfrm>
              <a:custGeom>
                <a:avLst/>
                <a:gdLst/>
                <a:ahLst/>
                <a:cxnLst>
                  <a:cxn ang="0">
                    <a:pos x="0" y="207"/>
                  </a:cxn>
                  <a:cxn ang="0">
                    <a:pos x="67" y="0"/>
                  </a:cxn>
                  <a:cxn ang="0">
                    <a:pos x="95" y="9"/>
                  </a:cxn>
                  <a:cxn ang="0">
                    <a:pos x="27" y="216"/>
                  </a:cxn>
                  <a:cxn ang="0">
                    <a:pos x="0" y="207"/>
                  </a:cxn>
                </a:cxnLst>
                <a:rect l="0" t="0" r="r" b="b"/>
                <a:pathLst>
                  <a:path w="95" h="216">
                    <a:moveTo>
                      <a:pt x="0" y="207"/>
                    </a:moveTo>
                    <a:lnTo>
                      <a:pt x="67" y="0"/>
                    </a:lnTo>
                    <a:lnTo>
                      <a:pt x="95" y="9"/>
                    </a:lnTo>
                    <a:lnTo>
                      <a:pt x="27" y="216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 12">
                <a:extLst>
                  <a:ext uri="{FF2B5EF4-FFF2-40B4-BE49-F238E27FC236}">
                    <a16:creationId xmlns:a16="http://schemas.microsoft.com/office/drawing/2014/main" id="{46D5B234-F593-46C2-AC9C-44AC90569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750" y="5022850"/>
                <a:ext cx="144463" cy="344488"/>
              </a:xfrm>
              <a:custGeom>
                <a:avLst/>
                <a:gdLst/>
                <a:ahLst/>
                <a:cxnLst>
                  <a:cxn ang="0">
                    <a:pos x="0" y="209"/>
                  </a:cxn>
                  <a:cxn ang="0">
                    <a:pos x="63" y="0"/>
                  </a:cxn>
                  <a:cxn ang="0">
                    <a:pos x="91" y="10"/>
                  </a:cxn>
                  <a:cxn ang="0">
                    <a:pos x="28" y="217"/>
                  </a:cxn>
                  <a:cxn ang="0">
                    <a:pos x="0" y="209"/>
                  </a:cxn>
                </a:cxnLst>
                <a:rect l="0" t="0" r="r" b="b"/>
                <a:pathLst>
                  <a:path w="91" h="217">
                    <a:moveTo>
                      <a:pt x="0" y="209"/>
                    </a:moveTo>
                    <a:lnTo>
                      <a:pt x="63" y="0"/>
                    </a:lnTo>
                    <a:lnTo>
                      <a:pt x="91" y="10"/>
                    </a:lnTo>
                    <a:lnTo>
                      <a:pt x="28" y="217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 13">
                <a:extLst>
                  <a:ext uri="{FF2B5EF4-FFF2-40B4-BE49-F238E27FC236}">
                    <a16:creationId xmlns:a16="http://schemas.microsoft.com/office/drawing/2014/main" id="{DD1BBFD9-2A59-4053-AA94-0170574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125" y="4914900"/>
                <a:ext cx="201613" cy="519113"/>
              </a:xfrm>
              <a:custGeom>
                <a:avLst/>
                <a:gdLst/>
                <a:ahLst/>
                <a:cxnLst>
                  <a:cxn ang="0">
                    <a:pos x="0" y="315"/>
                  </a:cxn>
                  <a:cxn ang="0">
                    <a:pos x="85" y="0"/>
                  </a:cxn>
                  <a:cxn ang="0">
                    <a:pos x="127" y="11"/>
                  </a:cxn>
                  <a:cxn ang="0">
                    <a:pos x="41" y="327"/>
                  </a:cxn>
                  <a:cxn ang="0">
                    <a:pos x="0" y="315"/>
                  </a:cxn>
                </a:cxnLst>
                <a:rect l="0" t="0" r="r" b="b"/>
                <a:pathLst>
                  <a:path w="127" h="327">
                    <a:moveTo>
                      <a:pt x="0" y="315"/>
                    </a:moveTo>
                    <a:lnTo>
                      <a:pt x="85" y="0"/>
                    </a:lnTo>
                    <a:lnTo>
                      <a:pt x="127" y="11"/>
                    </a:lnTo>
                    <a:lnTo>
                      <a:pt x="41" y="327"/>
                    </a:lnTo>
                    <a:lnTo>
                      <a:pt x="0" y="3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 14">
                <a:extLst>
                  <a:ext uri="{FF2B5EF4-FFF2-40B4-BE49-F238E27FC236}">
                    <a16:creationId xmlns:a16="http://schemas.microsoft.com/office/drawing/2014/main" id="{7F8856A2-E920-4018-AE1B-369DBF061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950" y="5143500"/>
                <a:ext cx="125413" cy="346075"/>
              </a:xfrm>
              <a:custGeom>
                <a:avLst/>
                <a:gdLst/>
                <a:ahLst/>
                <a:cxnLst>
                  <a:cxn ang="0">
                    <a:pos x="0" y="212"/>
                  </a:cxn>
                  <a:cxn ang="0">
                    <a:pos x="52" y="0"/>
                  </a:cxn>
                  <a:cxn ang="0">
                    <a:pos x="79" y="7"/>
                  </a:cxn>
                  <a:cxn ang="0">
                    <a:pos x="29" y="218"/>
                  </a:cxn>
                  <a:cxn ang="0">
                    <a:pos x="0" y="212"/>
                  </a:cxn>
                </a:cxnLst>
                <a:rect l="0" t="0" r="r" b="b"/>
                <a:pathLst>
                  <a:path w="79" h="218">
                    <a:moveTo>
                      <a:pt x="0" y="212"/>
                    </a:moveTo>
                    <a:lnTo>
                      <a:pt x="52" y="0"/>
                    </a:lnTo>
                    <a:lnTo>
                      <a:pt x="79" y="7"/>
                    </a:lnTo>
                    <a:lnTo>
                      <a:pt x="29" y="218"/>
                    </a:lnTo>
                    <a:lnTo>
                      <a:pt x="0" y="2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 15">
                <a:extLst>
                  <a:ext uri="{FF2B5EF4-FFF2-40B4-BE49-F238E27FC236}">
                    <a16:creationId xmlns:a16="http://schemas.microsoft.com/office/drawing/2014/main" id="{3F9C6E90-F352-4654-8BE9-94AC8B1E6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513" y="5183188"/>
                <a:ext cx="117475" cy="349250"/>
              </a:xfrm>
              <a:custGeom>
                <a:avLst/>
                <a:gdLst/>
                <a:ahLst/>
                <a:cxnLst>
                  <a:cxn ang="0">
                    <a:pos x="0" y="214"/>
                  </a:cxn>
                  <a:cxn ang="0">
                    <a:pos x="47" y="0"/>
                  </a:cxn>
                  <a:cxn ang="0">
                    <a:pos x="74" y="7"/>
                  </a:cxn>
                  <a:cxn ang="0">
                    <a:pos x="27" y="220"/>
                  </a:cxn>
                  <a:cxn ang="0">
                    <a:pos x="0" y="214"/>
                  </a:cxn>
                </a:cxnLst>
                <a:rect l="0" t="0" r="r" b="b"/>
                <a:pathLst>
                  <a:path w="74" h="220">
                    <a:moveTo>
                      <a:pt x="0" y="214"/>
                    </a:moveTo>
                    <a:lnTo>
                      <a:pt x="47" y="0"/>
                    </a:lnTo>
                    <a:lnTo>
                      <a:pt x="74" y="7"/>
                    </a:lnTo>
                    <a:lnTo>
                      <a:pt x="27" y="220"/>
                    </a:lnTo>
                    <a:lnTo>
                      <a:pt x="0" y="2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 16">
                <a:extLst>
                  <a:ext uri="{FF2B5EF4-FFF2-40B4-BE49-F238E27FC236}">
                    <a16:creationId xmlns:a16="http://schemas.microsoft.com/office/drawing/2014/main" id="{AC938375-EA2E-4181-8E1E-09D51C4DA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663" y="5222875"/>
                <a:ext cx="112713" cy="347663"/>
              </a:xfrm>
              <a:custGeom>
                <a:avLst/>
                <a:gdLst/>
                <a:ahLst/>
                <a:cxnLst>
                  <a:cxn ang="0">
                    <a:pos x="0" y="213"/>
                  </a:cxn>
                  <a:cxn ang="0">
                    <a:pos x="42" y="0"/>
                  </a:cxn>
                  <a:cxn ang="0">
                    <a:pos x="71" y="5"/>
                  </a:cxn>
                  <a:cxn ang="0">
                    <a:pos x="28" y="219"/>
                  </a:cxn>
                  <a:cxn ang="0">
                    <a:pos x="0" y="213"/>
                  </a:cxn>
                </a:cxnLst>
                <a:rect l="0" t="0" r="r" b="b"/>
                <a:pathLst>
                  <a:path w="71" h="219">
                    <a:moveTo>
                      <a:pt x="0" y="213"/>
                    </a:moveTo>
                    <a:lnTo>
                      <a:pt x="42" y="0"/>
                    </a:lnTo>
                    <a:lnTo>
                      <a:pt x="71" y="5"/>
                    </a:lnTo>
                    <a:lnTo>
                      <a:pt x="28" y="219"/>
                    </a:lnTo>
                    <a:lnTo>
                      <a:pt x="0" y="2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 17">
                <a:extLst>
                  <a:ext uri="{FF2B5EF4-FFF2-40B4-BE49-F238E27FC236}">
                    <a16:creationId xmlns:a16="http://schemas.microsoft.com/office/drawing/2014/main" id="{57277EB9-1B2A-46B8-A262-25163FB51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988" y="5256213"/>
                <a:ext cx="104775" cy="34766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38" y="0"/>
                  </a:cxn>
                  <a:cxn ang="0">
                    <a:pos x="66" y="6"/>
                  </a:cxn>
                  <a:cxn ang="0">
                    <a:pos x="27" y="219"/>
                  </a:cxn>
                  <a:cxn ang="0">
                    <a:pos x="0" y="215"/>
                  </a:cxn>
                </a:cxnLst>
                <a:rect l="0" t="0" r="r" b="b"/>
                <a:pathLst>
                  <a:path w="66" h="219">
                    <a:moveTo>
                      <a:pt x="0" y="215"/>
                    </a:moveTo>
                    <a:lnTo>
                      <a:pt x="38" y="0"/>
                    </a:lnTo>
                    <a:lnTo>
                      <a:pt x="66" y="6"/>
                    </a:lnTo>
                    <a:lnTo>
                      <a:pt x="27" y="219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31479A32-D720-474F-88A5-9D68070C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950" y="5119688"/>
                <a:ext cx="147638" cy="523875"/>
              </a:xfrm>
              <a:custGeom>
                <a:avLst/>
                <a:gdLst/>
                <a:ahLst/>
                <a:cxnLst>
                  <a:cxn ang="0">
                    <a:pos x="0" y="323"/>
                  </a:cxn>
                  <a:cxn ang="0">
                    <a:pos x="50" y="0"/>
                  </a:cxn>
                  <a:cxn ang="0">
                    <a:pos x="93" y="7"/>
                  </a:cxn>
                  <a:cxn ang="0">
                    <a:pos x="42" y="330"/>
                  </a:cxn>
                  <a:cxn ang="0">
                    <a:pos x="0" y="323"/>
                  </a:cxn>
                </a:cxnLst>
                <a:rect l="0" t="0" r="r" b="b"/>
                <a:pathLst>
                  <a:path w="93" h="330">
                    <a:moveTo>
                      <a:pt x="0" y="323"/>
                    </a:moveTo>
                    <a:lnTo>
                      <a:pt x="50" y="0"/>
                    </a:lnTo>
                    <a:lnTo>
                      <a:pt x="93" y="7"/>
                    </a:lnTo>
                    <a:lnTo>
                      <a:pt x="42" y="330"/>
                    </a:lnTo>
                    <a:lnTo>
                      <a:pt x="0" y="3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A0EB4EA8-4C7C-4EED-8382-0D85887D7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950" y="5327650"/>
                <a:ext cx="92075" cy="347663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29" y="0"/>
                  </a:cxn>
                  <a:cxn ang="0">
                    <a:pos x="58" y="4"/>
                  </a:cxn>
                  <a:cxn ang="0">
                    <a:pos x="29" y="219"/>
                  </a:cxn>
                  <a:cxn ang="0">
                    <a:pos x="0" y="216"/>
                  </a:cxn>
                </a:cxnLst>
                <a:rect l="0" t="0" r="r" b="b"/>
                <a:pathLst>
                  <a:path w="58" h="219">
                    <a:moveTo>
                      <a:pt x="0" y="216"/>
                    </a:moveTo>
                    <a:lnTo>
                      <a:pt x="29" y="0"/>
                    </a:lnTo>
                    <a:lnTo>
                      <a:pt x="58" y="4"/>
                    </a:lnTo>
                    <a:lnTo>
                      <a:pt x="29" y="219"/>
                    </a:lnTo>
                    <a:lnTo>
                      <a:pt x="0" y="2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45563A3C-CF87-42DF-957C-BAF844A52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100" y="5351463"/>
                <a:ext cx="87313" cy="347663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27" y="0"/>
                  </a:cxn>
                  <a:cxn ang="0">
                    <a:pos x="55" y="3"/>
                  </a:cxn>
                  <a:cxn ang="0">
                    <a:pos x="29" y="219"/>
                  </a:cxn>
                  <a:cxn ang="0">
                    <a:pos x="0" y="216"/>
                  </a:cxn>
                </a:cxnLst>
                <a:rect l="0" t="0" r="r" b="b"/>
                <a:pathLst>
                  <a:path w="55" h="219">
                    <a:moveTo>
                      <a:pt x="0" y="216"/>
                    </a:moveTo>
                    <a:lnTo>
                      <a:pt x="27" y="0"/>
                    </a:lnTo>
                    <a:lnTo>
                      <a:pt x="55" y="3"/>
                    </a:lnTo>
                    <a:lnTo>
                      <a:pt x="29" y="219"/>
                    </a:lnTo>
                    <a:lnTo>
                      <a:pt x="0" y="2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Freeform 21">
                <a:extLst>
                  <a:ext uri="{FF2B5EF4-FFF2-40B4-BE49-F238E27FC236}">
                    <a16:creationId xmlns:a16="http://schemas.microsoft.com/office/drawing/2014/main" id="{55E9C216-E6F2-4CF2-BEB3-6C8F21265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250" y="5372100"/>
                <a:ext cx="80963" cy="34766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22" y="0"/>
                  </a:cxn>
                  <a:cxn ang="0">
                    <a:pos x="51" y="2"/>
                  </a:cxn>
                  <a:cxn ang="0">
                    <a:pos x="29" y="219"/>
                  </a:cxn>
                  <a:cxn ang="0">
                    <a:pos x="0" y="215"/>
                  </a:cxn>
                </a:cxnLst>
                <a:rect l="0" t="0" r="r" b="b"/>
                <a:pathLst>
                  <a:path w="51" h="219">
                    <a:moveTo>
                      <a:pt x="0" y="215"/>
                    </a:moveTo>
                    <a:lnTo>
                      <a:pt x="22" y="0"/>
                    </a:lnTo>
                    <a:lnTo>
                      <a:pt x="51" y="2"/>
                    </a:lnTo>
                    <a:lnTo>
                      <a:pt x="29" y="219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 22">
                <a:extLst>
                  <a:ext uri="{FF2B5EF4-FFF2-40B4-BE49-F238E27FC236}">
                    <a16:creationId xmlns:a16="http://schemas.microsoft.com/office/drawing/2014/main" id="{EBD1C36F-0DBD-4209-8FCE-A8B31EC92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225" y="5387975"/>
                <a:ext cx="76200" cy="347663"/>
              </a:xfrm>
              <a:custGeom>
                <a:avLst/>
                <a:gdLst/>
                <a:ahLst/>
                <a:cxnLst>
                  <a:cxn ang="0">
                    <a:pos x="0" y="217"/>
                  </a:cxn>
                  <a:cxn ang="0">
                    <a:pos x="19" y="0"/>
                  </a:cxn>
                  <a:cxn ang="0">
                    <a:pos x="48" y="2"/>
                  </a:cxn>
                  <a:cxn ang="0">
                    <a:pos x="28" y="219"/>
                  </a:cxn>
                  <a:cxn ang="0">
                    <a:pos x="0" y="217"/>
                  </a:cxn>
                </a:cxnLst>
                <a:rect l="0" t="0" r="r" b="b"/>
                <a:pathLst>
                  <a:path w="48" h="219">
                    <a:moveTo>
                      <a:pt x="0" y="217"/>
                    </a:moveTo>
                    <a:lnTo>
                      <a:pt x="19" y="0"/>
                    </a:lnTo>
                    <a:lnTo>
                      <a:pt x="48" y="2"/>
                    </a:lnTo>
                    <a:lnTo>
                      <a:pt x="28" y="219"/>
                    </a:lnTo>
                    <a:lnTo>
                      <a:pt x="0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 23">
                <a:extLst>
                  <a:ext uri="{FF2B5EF4-FFF2-40B4-BE49-F238E27FC236}">
                    <a16:creationId xmlns:a16="http://schemas.microsoft.com/office/drawing/2014/main" id="{570FAD48-FB8C-460F-9C22-A68AF569F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5230813"/>
                <a:ext cx="104775" cy="523875"/>
              </a:xfrm>
              <a:custGeom>
                <a:avLst/>
                <a:gdLst/>
                <a:ahLst/>
                <a:cxnLst>
                  <a:cxn ang="0">
                    <a:pos x="0" y="326"/>
                  </a:cxn>
                  <a:cxn ang="0">
                    <a:pos x="23" y="0"/>
                  </a:cxn>
                  <a:cxn ang="0">
                    <a:pos x="66" y="4"/>
                  </a:cxn>
                  <a:cxn ang="0">
                    <a:pos x="43" y="330"/>
                  </a:cxn>
                  <a:cxn ang="0">
                    <a:pos x="0" y="326"/>
                  </a:cxn>
                </a:cxnLst>
                <a:rect l="0" t="0" r="r" b="b"/>
                <a:pathLst>
                  <a:path w="66" h="330">
                    <a:moveTo>
                      <a:pt x="0" y="326"/>
                    </a:moveTo>
                    <a:lnTo>
                      <a:pt x="23" y="0"/>
                    </a:lnTo>
                    <a:lnTo>
                      <a:pt x="66" y="4"/>
                    </a:lnTo>
                    <a:lnTo>
                      <a:pt x="43" y="330"/>
                    </a:lnTo>
                    <a:lnTo>
                      <a:pt x="0" y="3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 24">
                <a:extLst>
                  <a:ext uri="{FF2B5EF4-FFF2-40B4-BE49-F238E27FC236}">
                    <a16:creationId xmlns:a16="http://schemas.microsoft.com/office/drawing/2014/main" id="{D2B9E519-E019-4063-B220-72DEAA949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075" y="5418138"/>
                <a:ext cx="63500" cy="349250"/>
              </a:xfrm>
              <a:custGeom>
                <a:avLst/>
                <a:gdLst/>
                <a:ahLst/>
                <a:cxnLst>
                  <a:cxn ang="0">
                    <a:pos x="0" y="218"/>
                  </a:cxn>
                  <a:cxn ang="0">
                    <a:pos x="12" y="0"/>
                  </a:cxn>
                  <a:cxn ang="0">
                    <a:pos x="40" y="3"/>
                  </a:cxn>
                  <a:cxn ang="0">
                    <a:pos x="29" y="220"/>
                  </a:cxn>
                  <a:cxn ang="0">
                    <a:pos x="0" y="218"/>
                  </a:cxn>
                </a:cxnLst>
                <a:rect l="0" t="0" r="r" b="b"/>
                <a:pathLst>
                  <a:path w="40" h="220">
                    <a:moveTo>
                      <a:pt x="0" y="218"/>
                    </a:moveTo>
                    <a:lnTo>
                      <a:pt x="12" y="0"/>
                    </a:lnTo>
                    <a:lnTo>
                      <a:pt x="40" y="3"/>
                    </a:lnTo>
                    <a:lnTo>
                      <a:pt x="29" y="220"/>
                    </a:lnTo>
                    <a:lnTo>
                      <a:pt x="0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 25">
                <a:extLst>
                  <a:ext uri="{FF2B5EF4-FFF2-40B4-BE49-F238E27FC236}">
                    <a16:creationId xmlns:a16="http://schemas.microsoft.com/office/drawing/2014/main" id="{85E8CA71-9A08-495D-BD0C-85F8EA3D0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638" y="5427663"/>
                <a:ext cx="60325" cy="347663"/>
              </a:xfrm>
              <a:custGeom>
                <a:avLst/>
                <a:gdLst/>
                <a:ahLst/>
                <a:cxnLst>
                  <a:cxn ang="0">
                    <a:pos x="0" y="218"/>
                  </a:cxn>
                  <a:cxn ang="0">
                    <a:pos x="9" y="0"/>
                  </a:cxn>
                  <a:cxn ang="0">
                    <a:pos x="38" y="1"/>
                  </a:cxn>
                  <a:cxn ang="0">
                    <a:pos x="29" y="219"/>
                  </a:cxn>
                  <a:cxn ang="0">
                    <a:pos x="0" y="218"/>
                  </a:cxn>
                </a:cxnLst>
                <a:rect l="0" t="0" r="r" b="b"/>
                <a:pathLst>
                  <a:path w="38" h="219">
                    <a:moveTo>
                      <a:pt x="0" y="218"/>
                    </a:moveTo>
                    <a:lnTo>
                      <a:pt x="9" y="0"/>
                    </a:lnTo>
                    <a:lnTo>
                      <a:pt x="38" y="1"/>
                    </a:lnTo>
                    <a:lnTo>
                      <a:pt x="29" y="219"/>
                    </a:lnTo>
                    <a:lnTo>
                      <a:pt x="0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 26">
                <a:extLst>
                  <a:ext uri="{FF2B5EF4-FFF2-40B4-BE49-F238E27FC236}">
                    <a16:creationId xmlns:a16="http://schemas.microsoft.com/office/drawing/2014/main" id="{73B494AF-F8E9-4816-8ECC-6DADFD3A9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200" y="5435600"/>
                <a:ext cx="53975" cy="346075"/>
              </a:xfrm>
              <a:custGeom>
                <a:avLst/>
                <a:gdLst/>
                <a:ahLst/>
                <a:cxnLst>
                  <a:cxn ang="0">
                    <a:pos x="0" y="217"/>
                  </a:cxn>
                  <a:cxn ang="0">
                    <a:pos x="5" y="0"/>
                  </a:cxn>
                  <a:cxn ang="0">
                    <a:pos x="34" y="0"/>
                  </a:cxn>
                  <a:cxn ang="0">
                    <a:pos x="28" y="218"/>
                  </a:cxn>
                  <a:cxn ang="0">
                    <a:pos x="0" y="217"/>
                  </a:cxn>
                </a:cxnLst>
                <a:rect l="0" t="0" r="r" b="b"/>
                <a:pathLst>
                  <a:path w="34" h="218">
                    <a:moveTo>
                      <a:pt x="0" y="217"/>
                    </a:moveTo>
                    <a:lnTo>
                      <a:pt x="5" y="0"/>
                    </a:lnTo>
                    <a:lnTo>
                      <a:pt x="34" y="0"/>
                    </a:lnTo>
                    <a:lnTo>
                      <a:pt x="28" y="218"/>
                    </a:lnTo>
                    <a:lnTo>
                      <a:pt x="0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 27">
                <a:extLst>
                  <a:ext uri="{FF2B5EF4-FFF2-40B4-BE49-F238E27FC236}">
                    <a16:creationId xmlns:a16="http://schemas.microsoft.com/office/drawing/2014/main" id="{53E1934F-710D-473C-A593-8020B326F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588" y="5438775"/>
                <a:ext cx="50800" cy="346075"/>
              </a:xfrm>
              <a:custGeom>
                <a:avLst/>
                <a:gdLst/>
                <a:ahLst/>
                <a:cxnLst>
                  <a:cxn ang="0">
                    <a:pos x="0" y="217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29" y="218"/>
                  </a:cxn>
                  <a:cxn ang="0">
                    <a:pos x="0" y="217"/>
                  </a:cxn>
                </a:cxnLst>
                <a:rect l="0" t="0" r="r" b="b"/>
                <a:pathLst>
                  <a:path w="32" h="218">
                    <a:moveTo>
                      <a:pt x="0" y="217"/>
                    </a:moveTo>
                    <a:lnTo>
                      <a:pt x="4" y="0"/>
                    </a:lnTo>
                    <a:lnTo>
                      <a:pt x="32" y="0"/>
                    </a:lnTo>
                    <a:lnTo>
                      <a:pt x="29" y="218"/>
                    </a:lnTo>
                    <a:lnTo>
                      <a:pt x="0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 28">
                <a:extLst>
                  <a:ext uri="{FF2B5EF4-FFF2-40B4-BE49-F238E27FC236}">
                    <a16:creationId xmlns:a16="http://schemas.microsoft.com/office/drawing/2014/main" id="{80E0BFE7-40AC-44A5-BB53-4C4459994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200" y="5267325"/>
                <a:ext cx="69850" cy="519113"/>
              </a:xfrm>
              <a:custGeom>
                <a:avLst/>
                <a:gdLst/>
                <a:ahLst/>
                <a:cxnLst>
                  <a:cxn ang="0">
                    <a:pos x="2" y="327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4" y="327"/>
                  </a:cxn>
                  <a:cxn ang="0">
                    <a:pos x="2" y="327"/>
                  </a:cxn>
                </a:cxnLst>
                <a:rect l="0" t="0" r="r" b="b"/>
                <a:pathLst>
                  <a:path w="44" h="327">
                    <a:moveTo>
                      <a:pt x="2" y="327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327"/>
                    </a:lnTo>
                    <a:lnTo>
                      <a:pt x="2" y="3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 29">
                <a:extLst>
                  <a:ext uri="{FF2B5EF4-FFF2-40B4-BE49-F238E27FC236}">
                    <a16:creationId xmlns:a16="http://schemas.microsoft.com/office/drawing/2014/main" id="{91C4790A-B2A2-44CB-9618-104FA92B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500" y="5437188"/>
                <a:ext cx="52388" cy="346075"/>
              </a:xfrm>
              <a:custGeom>
                <a:avLst/>
                <a:gdLst/>
                <a:ahLst/>
                <a:cxnLst>
                  <a:cxn ang="0">
                    <a:pos x="4" y="218"/>
                  </a:cxn>
                  <a:cxn ang="0">
                    <a:pos x="0" y="1"/>
                  </a:cxn>
                  <a:cxn ang="0">
                    <a:pos x="29" y="0"/>
                  </a:cxn>
                  <a:cxn ang="0">
                    <a:pos x="33" y="218"/>
                  </a:cxn>
                  <a:cxn ang="0">
                    <a:pos x="4" y="218"/>
                  </a:cxn>
                </a:cxnLst>
                <a:rect l="0" t="0" r="r" b="b"/>
                <a:pathLst>
                  <a:path w="33" h="218">
                    <a:moveTo>
                      <a:pt x="4" y="218"/>
                    </a:moveTo>
                    <a:lnTo>
                      <a:pt x="0" y="1"/>
                    </a:lnTo>
                    <a:lnTo>
                      <a:pt x="29" y="0"/>
                    </a:lnTo>
                    <a:lnTo>
                      <a:pt x="33" y="218"/>
                    </a:lnTo>
                    <a:lnTo>
                      <a:pt x="4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3" name="Freeform 30">
                <a:extLst>
                  <a:ext uri="{FF2B5EF4-FFF2-40B4-BE49-F238E27FC236}">
                    <a16:creationId xmlns:a16="http://schemas.microsoft.com/office/drawing/2014/main" id="{3812A8E0-82F1-4BE2-803F-12A72448C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713" y="5434013"/>
                <a:ext cx="57150" cy="346075"/>
              </a:xfrm>
              <a:custGeom>
                <a:avLst/>
                <a:gdLst/>
                <a:ahLst/>
                <a:cxnLst>
                  <a:cxn ang="0">
                    <a:pos x="7" y="218"/>
                  </a:cxn>
                  <a:cxn ang="0">
                    <a:pos x="0" y="1"/>
                  </a:cxn>
                  <a:cxn ang="0">
                    <a:pos x="29" y="0"/>
                  </a:cxn>
                  <a:cxn ang="0">
                    <a:pos x="36" y="216"/>
                  </a:cxn>
                  <a:cxn ang="0">
                    <a:pos x="7" y="218"/>
                  </a:cxn>
                </a:cxnLst>
                <a:rect l="0" t="0" r="r" b="b"/>
                <a:pathLst>
                  <a:path w="36" h="218">
                    <a:moveTo>
                      <a:pt x="7" y="218"/>
                    </a:moveTo>
                    <a:lnTo>
                      <a:pt x="0" y="1"/>
                    </a:lnTo>
                    <a:lnTo>
                      <a:pt x="29" y="0"/>
                    </a:lnTo>
                    <a:lnTo>
                      <a:pt x="36" y="216"/>
                    </a:lnTo>
                    <a:lnTo>
                      <a:pt x="7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 31">
                <a:extLst>
                  <a:ext uri="{FF2B5EF4-FFF2-40B4-BE49-F238E27FC236}">
                    <a16:creationId xmlns:a16="http://schemas.microsoft.com/office/drawing/2014/main" id="{609CC572-158B-49E9-B1CF-CACAB1D48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4925" y="5426075"/>
                <a:ext cx="60325" cy="346075"/>
              </a:xfrm>
              <a:custGeom>
                <a:avLst/>
                <a:gdLst/>
                <a:ahLst/>
                <a:cxnLst>
                  <a:cxn ang="0">
                    <a:pos x="10" y="218"/>
                  </a:cxn>
                  <a:cxn ang="0">
                    <a:pos x="0" y="1"/>
                  </a:cxn>
                  <a:cxn ang="0">
                    <a:pos x="29" y="0"/>
                  </a:cxn>
                  <a:cxn ang="0">
                    <a:pos x="38" y="217"/>
                  </a:cxn>
                  <a:cxn ang="0">
                    <a:pos x="10" y="218"/>
                  </a:cxn>
                </a:cxnLst>
                <a:rect l="0" t="0" r="r" b="b"/>
                <a:pathLst>
                  <a:path w="38" h="218">
                    <a:moveTo>
                      <a:pt x="10" y="218"/>
                    </a:moveTo>
                    <a:lnTo>
                      <a:pt x="0" y="1"/>
                    </a:lnTo>
                    <a:lnTo>
                      <a:pt x="29" y="0"/>
                    </a:lnTo>
                    <a:lnTo>
                      <a:pt x="38" y="217"/>
                    </a:lnTo>
                    <a:lnTo>
                      <a:pt x="10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 32">
                <a:extLst>
                  <a:ext uri="{FF2B5EF4-FFF2-40B4-BE49-F238E27FC236}">
                    <a16:creationId xmlns:a16="http://schemas.microsoft.com/office/drawing/2014/main" id="{71560728-A1A0-4709-B24B-54BA3BD27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2725" y="5416550"/>
                <a:ext cx="65088" cy="347663"/>
              </a:xfrm>
              <a:custGeom>
                <a:avLst/>
                <a:gdLst/>
                <a:ahLst/>
                <a:cxnLst>
                  <a:cxn ang="0">
                    <a:pos x="12" y="219"/>
                  </a:cxn>
                  <a:cxn ang="0">
                    <a:pos x="0" y="1"/>
                  </a:cxn>
                  <a:cxn ang="0">
                    <a:pos x="28" y="0"/>
                  </a:cxn>
                  <a:cxn ang="0">
                    <a:pos x="41" y="217"/>
                  </a:cxn>
                  <a:cxn ang="0">
                    <a:pos x="12" y="219"/>
                  </a:cxn>
                </a:cxnLst>
                <a:rect l="0" t="0" r="r" b="b"/>
                <a:pathLst>
                  <a:path w="41" h="219">
                    <a:moveTo>
                      <a:pt x="12" y="219"/>
                    </a:moveTo>
                    <a:lnTo>
                      <a:pt x="0" y="1"/>
                    </a:lnTo>
                    <a:lnTo>
                      <a:pt x="28" y="0"/>
                    </a:lnTo>
                    <a:lnTo>
                      <a:pt x="41" y="217"/>
                    </a:lnTo>
                    <a:lnTo>
                      <a:pt x="12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 33">
                <a:extLst>
                  <a:ext uri="{FF2B5EF4-FFF2-40B4-BE49-F238E27FC236}">
                    <a16:creationId xmlns:a16="http://schemas.microsoft.com/office/drawing/2014/main" id="{F69B727F-9173-4A4A-A5B3-18E6B9C5E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875" y="5229225"/>
                <a:ext cx="104775" cy="522288"/>
              </a:xfrm>
              <a:custGeom>
                <a:avLst/>
                <a:gdLst/>
                <a:ahLst/>
                <a:cxnLst>
                  <a:cxn ang="0">
                    <a:pos x="24" y="329"/>
                  </a:cxn>
                  <a:cxn ang="0">
                    <a:pos x="0" y="4"/>
                  </a:cxn>
                  <a:cxn ang="0">
                    <a:pos x="43" y="0"/>
                  </a:cxn>
                  <a:cxn ang="0">
                    <a:pos x="66" y="326"/>
                  </a:cxn>
                  <a:cxn ang="0">
                    <a:pos x="24" y="329"/>
                  </a:cxn>
                </a:cxnLst>
                <a:rect l="0" t="0" r="r" b="b"/>
                <a:pathLst>
                  <a:path w="66" h="329">
                    <a:moveTo>
                      <a:pt x="24" y="329"/>
                    </a:moveTo>
                    <a:lnTo>
                      <a:pt x="0" y="4"/>
                    </a:lnTo>
                    <a:lnTo>
                      <a:pt x="43" y="0"/>
                    </a:lnTo>
                    <a:lnTo>
                      <a:pt x="66" y="326"/>
                    </a:lnTo>
                    <a:lnTo>
                      <a:pt x="24" y="3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 34">
                <a:extLst>
                  <a:ext uri="{FF2B5EF4-FFF2-40B4-BE49-F238E27FC236}">
                    <a16:creationId xmlns:a16="http://schemas.microsoft.com/office/drawing/2014/main" id="{6D4477DD-B983-45FB-B181-514D72AB2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463" y="5384800"/>
                <a:ext cx="77788" cy="347663"/>
              </a:xfrm>
              <a:custGeom>
                <a:avLst/>
                <a:gdLst/>
                <a:ahLst/>
                <a:cxnLst>
                  <a:cxn ang="0">
                    <a:pos x="20" y="219"/>
                  </a:cxn>
                  <a:cxn ang="0">
                    <a:pos x="0" y="2"/>
                  </a:cxn>
                  <a:cxn ang="0">
                    <a:pos x="28" y="0"/>
                  </a:cxn>
                  <a:cxn ang="0">
                    <a:pos x="49" y="215"/>
                  </a:cxn>
                  <a:cxn ang="0">
                    <a:pos x="20" y="219"/>
                  </a:cxn>
                </a:cxnLst>
                <a:rect l="0" t="0" r="r" b="b"/>
                <a:pathLst>
                  <a:path w="49" h="219">
                    <a:moveTo>
                      <a:pt x="20" y="219"/>
                    </a:moveTo>
                    <a:lnTo>
                      <a:pt x="0" y="2"/>
                    </a:lnTo>
                    <a:lnTo>
                      <a:pt x="28" y="0"/>
                    </a:lnTo>
                    <a:lnTo>
                      <a:pt x="49" y="215"/>
                    </a:lnTo>
                    <a:lnTo>
                      <a:pt x="20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 35">
                <a:extLst>
                  <a:ext uri="{FF2B5EF4-FFF2-40B4-BE49-F238E27FC236}">
                    <a16:creationId xmlns:a16="http://schemas.microsoft.com/office/drawing/2014/main" id="{68EE8B86-8F23-4230-B684-66F55CFF9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1850" y="5365750"/>
                <a:ext cx="80963" cy="347663"/>
              </a:xfrm>
              <a:custGeom>
                <a:avLst/>
                <a:gdLst/>
                <a:ahLst/>
                <a:cxnLst>
                  <a:cxn ang="0">
                    <a:pos x="23" y="219"/>
                  </a:cxn>
                  <a:cxn ang="0">
                    <a:pos x="0" y="2"/>
                  </a:cxn>
                  <a:cxn ang="0">
                    <a:pos x="27" y="0"/>
                  </a:cxn>
                  <a:cxn ang="0">
                    <a:pos x="51" y="216"/>
                  </a:cxn>
                  <a:cxn ang="0">
                    <a:pos x="23" y="219"/>
                  </a:cxn>
                </a:cxnLst>
                <a:rect l="0" t="0" r="r" b="b"/>
                <a:pathLst>
                  <a:path w="51" h="219">
                    <a:moveTo>
                      <a:pt x="23" y="219"/>
                    </a:moveTo>
                    <a:lnTo>
                      <a:pt x="0" y="2"/>
                    </a:lnTo>
                    <a:lnTo>
                      <a:pt x="27" y="0"/>
                    </a:lnTo>
                    <a:lnTo>
                      <a:pt x="51" y="216"/>
                    </a:lnTo>
                    <a:lnTo>
                      <a:pt x="23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 36">
                <a:extLst>
                  <a:ext uri="{FF2B5EF4-FFF2-40B4-BE49-F238E27FC236}">
                    <a16:creationId xmlns:a16="http://schemas.microsoft.com/office/drawing/2014/main" id="{7C23138A-A45D-46A3-9398-FE8E5B85C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9650" y="5343525"/>
                <a:ext cx="87313" cy="349250"/>
              </a:xfrm>
              <a:custGeom>
                <a:avLst/>
                <a:gdLst/>
                <a:ahLst/>
                <a:cxnLst>
                  <a:cxn ang="0">
                    <a:pos x="27" y="220"/>
                  </a:cxn>
                  <a:cxn ang="0">
                    <a:pos x="0" y="4"/>
                  </a:cxn>
                  <a:cxn ang="0">
                    <a:pos x="29" y="0"/>
                  </a:cxn>
                  <a:cxn ang="0">
                    <a:pos x="55" y="216"/>
                  </a:cxn>
                  <a:cxn ang="0">
                    <a:pos x="27" y="220"/>
                  </a:cxn>
                </a:cxnLst>
                <a:rect l="0" t="0" r="r" b="b"/>
                <a:pathLst>
                  <a:path w="55" h="220">
                    <a:moveTo>
                      <a:pt x="27" y="220"/>
                    </a:moveTo>
                    <a:lnTo>
                      <a:pt x="0" y="4"/>
                    </a:lnTo>
                    <a:lnTo>
                      <a:pt x="29" y="0"/>
                    </a:lnTo>
                    <a:lnTo>
                      <a:pt x="55" y="216"/>
                    </a:lnTo>
                    <a:lnTo>
                      <a:pt x="2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Freeform 37">
                <a:extLst>
                  <a:ext uri="{FF2B5EF4-FFF2-40B4-BE49-F238E27FC236}">
                    <a16:creationId xmlns:a16="http://schemas.microsoft.com/office/drawing/2014/main" id="{E5A3D422-1C9D-467B-987A-15734C1A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2213" y="5321300"/>
                <a:ext cx="92075" cy="347663"/>
              </a:xfrm>
              <a:custGeom>
                <a:avLst/>
                <a:gdLst/>
                <a:ahLst/>
                <a:cxnLst>
                  <a:cxn ang="0">
                    <a:pos x="30" y="219"/>
                  </a:cxn>
                  <a:cxn ang="0">
                    <a:pos x="0" y="3"/>
                  </a:cxn>
                  <a:cxn ang="0">
                    <a:pos x="27" y="0"/>
                  </a:cxn>
                  <a:cxn ang="0">
                    <a:pos x="58" y="215"/>
                  </a:cxn>
                  <a:cxn ang="0">
                    <a:pos x="30" y="219"/>
                  </a:cxn>
                </a:cxnLst>
                <a:rect l="0" t="0" r="r" b="b"/>
                <a:pathLst>
                  <a:path w="58" h="219">
                    <a:moveTo>
                      <a:pt x="30" y="219"/>
                    </a:moveTo>
                    <a:lnTo>
                      <a:pt x="0" y="3"/>
                    </a:lnTo>
                    <a:lnTo>
                      <a:pt x="27" y="0"/>
                    </a:lnTo>
                    <a:lnTo>
                      <a:pt x="58" y="215"/>
                    </a:lnTo>
                    <a:lnTo>
                      <a:pt x="30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" name="Freeform 38">
                <a:extLst>
                  <a:ext uri="{FF2B5EF4-FFF2-40B4-BE49-F238E27FC236}">
                    <a16:creationId xmlns:a16="http://schemas.microsoft.com/office/drawing/2014/main" id="{5894DC83-FD52-4AC7-89B3-8C1A8F99D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5116513"/>
                <a:ext cx="150813" cy="520700"/>
              </a:xfrm>
              <a:custGeom>
                <a:avLst/>
                <a:gdLst/>
                <a:ahLst/>
                <a:cxnLst>
                  <a:cxn ang="0">
                    <a:pos x="51" y="328"/>
                  </a:cxn>
                  <a:cxn ang="0">
                    <a:pos x="0" y="7"/>
                  </a:cxn>
                  <a:cxn ang="0">
                    <a:pos x="43" y="0"/>
                  </a:cxn>
                  <a:cxn ang="0">
                    <a:pos x="95" y="322"/>
                  </a:cxn>
                  <a:cxn ang="0">
                    <a:pos x="51" y="328"/>
                  </a:cxn>
                </a:cxnLst>
                <a:rect l="0" t="0" r="r" b="b"/>
                <a:pathLst>
                  <a:path w="95" h="328">
                    <a:moveTo>
                      <a:pt x="51" y="328"/>
                    </a:moveTo>
                    <a:lnTo>
                      <a:pt x="0" y="7"/>
                    </a:lnTo>
                    <a:lnTo>
                      <a:pt x="43" y="0"/>
                    </a:lnTo>
                    <a:lnTo>
                      <a:pt x="95" y="322"/>
                    </a:lnTo>
                    <a:lnTo>
                      <a:pt x="51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 39">
                <a:extLst>
                  <a:ext uri="{FF2B5EF4-FFF2-40B4-BE49-F238E27FC236}">
                    <a16:creationId xmlns:a16="http://schemas.microsoft.com/office/drawing/2014/main" id="{8984ECD0-8D68-43BF-A197-EF05A3F18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300" y="5248275"/>
                <a:ext cx="107950" cy="347663"/>
              </a:xfrm>
              <a:custGeom>
                <a:avLst/>
                <a:gdLst/>
                <a:ahLst/>
                <a:cxnLst>
                  <a:cxn ang="0">
                    <a:pos x="40" y="219"/>
                  </a:cxn>
                  <a:cxn ang="0">
                    <a:pos x="0" y="4"/>
                  </a:cxn>
                  <a:cxn ang="0">
                    <a:pos x="29" y="0"/>
                  </a:cxn>
                  <a:cxn ang="0">
                    <a:pos x="68" y="213"/>
                  </a:cxn>
                  <a:cxn ang="0">
                    <a:pos x="40" y="219"/>
                  </a:cxn>
                </a:cxnLst>
                <a:rect l="0" t="0" r="r" b="b"/>
                <a:pathLst>
                  <a:path w="68" h="219">
                    <a:moveTo>
                      <a:pt x="40" y="219"/>
                    </a:moveTo>
                    <a:lnTo>
                      <a:pt x="0" y="4"/>
                    </a:lnTo>
                    <a:lnTo>
                      <a:pt x="29" y="0"/>
                    </a:lnTo>
                    <a:lnTo>
                      <a:pt x="68" y="213"/>
                    </a:lnTo>
                    <a:lnTo>
                      <a:pt x="40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 40">
                <a:extLst>
                  <a:ext uri="{FF2B5EF4-FFF2-40B4-BE49-F238E27FC236}">
                    <a16:creationId xmlns:a16="http://schemas.microsoft.com/office/drawing/2014/main" id="{60A9ECC2-8BED-4AFB-97C7-80C799C74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6100" y="5213350"/>
                <a:ext cx="114300" cy="346075"/>
              </a:xfrm>
              <a:custGeom>
                <a:avLst/>
                <a:gdLst/>
                <a:ahLst/>
                <a:cxnLst>
                  <a:cxn ang="0">
                    <a:pos x="44" y="218"/>
                  </a:cxn>
                  <a:cxn ang="0">
                    <a:pos x="0" y="6"/>
                  </a:cxn>
                  <a:cxn ang="0">
                    <a:pos x="28" y="0"/>
                  </a:cxn>
                  <a:cxn ang="0">
                    <a:pos x="72" y="212"/>
                  </a:cxn>
                  <a:cxn ang="0">
                    <a:pos x="44" y="218"/>
                  </a:cxn>
                </a:cxnLst>
                <a:rect l="0" t="0" r="r" b="b"/>
                <a:pathLst>
                  <a:path w="72" h="218">
                    <a:moveTo>
                      <a:pt x="44" y="218"/>
                    </a:moveTo>
                    <a:lnTo>
                      <a:pt x="0" y="6"/>
                    </a:lnTo>
                    <a:lnTo>
                      <a:pt x="28" y="0"/>
                    </a:lnTo>
                    <a:lnTo>
                      <a:pt x="72" y="212"/>
                    </a:lnTo>
                    <a:lnTo>
                      <a:pt x="44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 41">
                <a:extLst>
                  <a:ext uri="{FF2B5EF4-FFF2-40B4-BE49-F238E27FC236}">
                    <a16:creationId xmlns:a16="http://schemas.microsoft.com/office/drawing/2014/main" id="{FB4A36DC-85F3-4E2B-AF07-A55DB6646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5488" y="5173663"/>
                <a:ext cx="120650" cy="347663"/>
              </a:xfrm>
              <a:custGeom>
                <a:avLst/>
                <a:gdLst/>
                <a:ahLst/>
                <a:cxnLst>
                  <a:cxn ang="0">
                    <a:pos x="48" y="219"/>
                  </a:cxn>
                  <a:cxn ang="0">
                    <a:pos x="0" y="6"/>
                  </a:cxn>
                  <a:cxn ang="0">
                    <a:pos x="27" y="0"/>
                  </a:cxn>
                  <a:cxn ang="0">
                    <a:pos x="76" y="212"/>
                  </a:cxn>
                  <a:cxn ang="0">
                    <a:pos x="48" y="219"/>
                  </a:cxn>
                </a:cxnLst>
                <a:rect l="0" t="0" r="r" b="b"/>
                <a:pathLst>
                  <a:path w="76" h="219">
                    <a:moveTo>
                      <a:pt x="48" y="219"/>
                    </a:moveTo>
                    <a:lnTo>
                      <a:pt x="0" y="6"/>
                    </a:lnTo>
                    <a:lnTo>
                      <a:pt x="27" y="0"/>
                    </a:lnTo>
                    <a:lnTo>
                      <a:pt x="76" y="212"/>
                    </a:lnTo>
                    <a:lnTo>
                      <a:pt x="48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 42">
                <a:extLst>
                  <a:ext uri="{FF2B5EF4-FFF2-40B4-BE49-F238E27FC236}">
                    <a16:creationId xmlns:a16="http://schemas.microsoft.com/office/drawing/2014/main" id="{1F0322D7-9143-4479-8ED6-ECF1EE3F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0113" y="5130800"/>
                <a:ext cx="127000" cy="346075"/>
              </a:xfrm>
              <a:custGeom>
                <a:avLst/>
                <a:gdLst/>
                <a:ahLst/>
                <a:cxnLst>
                  <a:cxn ang="0">
                    <a:pos x="53" y="218"/>
                  </a:cxn>
                  <a:cxn ang="0">
                    <a:pos x="0" y="7"/>
                  </a:cxn>
                  <a:cxn ang="0">
                    <a:pos x="27" y="0"/>
                  </a:cxn>
                  <a:cxn ang="0">
                    <a:pos x="80" y="211"/>
                  </a:cxn>
                  <a:cxn ang="0">
                    <a:pos x="53" y="218"/>
                  </a:cxn>
                </a:cxnLst>
                <a:rect l="0" t="0" r="r" b="b"/>
                <a:pathLst>
                  <a:path w="80" h="218">
                    <a:moveTo>
                      <a:pt x="53" y="218"/>
                    </a:moveTo>
                    <a:lnTo>
                      <a:pt x="0" y="7"/>
                    </a:lnTo>
                    <a:lnTo>
                      <a:pt x="27" y="0"/>
                    </a:lnTo>
                    <a:lnTo>
                      <a:pt x="80" y="211"/>
                    </a:lnTo>
                    <a:lnTo>
                      <a:pt x="53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 43">
                <a:extLst>
                  <a:ext uri="{FF2B5EF4-FFF2-40B4-BE49-F238E27FC236}">
                    <a16:creationId xmlns:a16="http://schemas.microsoft.com/office/drawing/2014/main" id="{CAE15E53-1856-425E-BEA2-3A7974084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906963"/>
                <a:ext cx="204788" cy="517525"/>
              </a:xfrm>
              <a:custGeom>
                <a:avLst/>
                <a:gdLst/>
                <a:ahLst/>
                <a:cxnLst>
                  <a:cxn ang="0">
                    <a:pos x="87" y="326"/>
                  </a:cxn>
                  <a:cxn ang="0">
                    <a:pos x="0" y="12"/>
                  </a:cxn>
                  <a:cxn ang="0">
                    <a:pos x="43" y="0"/>
                  </a:cxn>
                  <a:cxn ang="0">
                    <a:pos x="129" y="314"/>
                  </a:cxn>
                  <a:cxn ang="0">
                    <a:pos x="87" y="326"/>
                  </a:cxn>
                </a:cxnLst>
                <a:rect l="0" t="0" r="r" b="b"/>
                <a:pathLst>
                  <a:path w="129" h="326">
                    <a:moveTo>
                      <a:pt x="87" y="326"/>
                    </a:moveTo>
                    <a:lnTo>
                      <a:pt x="0" y="12"/>
                    </a:lnTo>
                    <a:lnTo>
                      <a:pt x="43" y="0"/>
                    </a:lnTo>
                    <a:lnTo>
                      <a:pt x="129" y="314"/>
                    </a:lnTo>
                    <a:lnTo>
                      <a:pt x="87" y="3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 44">
                <a:extLst>
                  <a:ext uri="{FF2B5EF4-FFF2-40B4-BE49-F238E27FC236}">
                    <a16:creationId xmlns:a16="http://schemas.microsoft.com/office/drawing/2014/main" id="{BF99B10E-9365-4A26-A048-59439C213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8263" y="5008563"/>
                <a:ext cx="146050" cy="344488"/>
              </a:xfrm>
              <a:custGeom>
                <a:avLst/>
                <a:gdLst/>
                <a:ahLst/>
                <a:cxnLst>
                  <a:cxn ang="0">
                    <a:pos x="65" y="217"/>
                  </a:cxn>
                  <a:cxn ang="0">
                    <a:pos x="0" y="8"/>
                  </a:cxn>
                  <a:cxn ang="0">
                    <a:pos x="28" y="0"/>
                  </a:cxn>
                  <a:cxn ang="0">
                    <a:pos x="92" y="208"/>
                  </a:cxn>
                  <a:cxn ang="0">
                    <a:pos x="65" y="217"/>
                  </a:cxn>
                </a:cxnLst>
                <a:rect l="0" t="0" r="r" b="b"/>
                <a:pathLst>
                  <a:path w="92" h="217">
                    <a:moveTo>
                      <a:pt x="65" y="217"/>
                    </a:moveTo>
                    <a:lnTo>
                      <a:pt x="0" y="8"/>
                    </a:lnTo>
                    <a:lnTo>
                      <a:pt x="28" y="0"/>
                    </a:lnTo>
                    <a:lnTo>
                      <a:pt x="92" y="208"/>
                    </a:lnTo>
                    <a:lnTo>
                      <a:pt x="65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 45">
                <a:extLst>
                  <a:ext uri="{FF2B5EF4-FFF2-40B4-BE49-F238E27FC236}">
                    <a16:creationId xmlns:a16="http://schemas.microsoft.com/office/drawing/2014/main" id="{D828A64C-48B8-417D-BAD6-37F8C6928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9713" y="4953000"/>
                <a:ext cx="153988" cy="341313"/>
              </a:xfrm>
              <a:custGeom>
                <a:avLst/>
                <a:gdLst/>
                <a:ahLst/>
                <a:cxnLst>
                  <a:cxn ang="0">
                    <a:pos x="69" y="215"/>
                  </a:cxn>
                  <a:cxn ang="0">
                    <a:pos x="0" y="9"/>
                  </a:cxn>
                  <a:cxn ang="0">
                    <a:pos x="28" y="0"/>
                  </a:cxn>
                  <a:cxn ang="0">
                    <a:pos x="97" y="206"/>
                  </a:cxn>
                  <a:cxn ang="0">
                    <a:pos x="69" y="215"/>
                  </a:cxn>
                </a:cxnLst>
                <a:rect l="0" t="0" r="r" b="b"/>
                <a:pathLst>
                  <a:path w="97" h="215">
                    <a:moveTo>
                      <a:pt x="69" y="215"/>
                    </a:moveTo>
                    <a:lnTo>
                      <a:pt x="0" y="9"/>
                    </a:lnTo>
                    <a:lnTo>
                      <a:pt x="28" y="0"/>
                    </a:lnTo>
                    <a:lnTo>
                      <a:pt x="97" y="206"/>
                    </a:lnTo>
                    <a:lnTo>
                      <a:pt x="69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 46">
                <a:extLst>
                  <a:ext uri="{FF2B5EF4-FFF2-40B4-BE49-F238E27FC236}">
                    <a16:creationId xmlns:a16="http://schemas.microsoft.com/office/drawing/2014/main" id="{45E14697-D8F2-4853-9ADC-B6E3A976B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0" y="4892675"/>
                <a:ext cx="161925" cy="338138"/>
              </a:xfrm>
              <a:custGeom>
                <a:avLst/>
                <a:gdLst/>
                <a:ahLst/>
                <a:cxnLst>
                  <a:cxn ang="0">
                    <a:pos x="75" y="213"/>
                  </a:cxn>
                  <a:cxn ang="0">
                    <a:pos x="0" y="9"/>
                  </a:cxn>
                  <a:cxn ang="0">
                    <a:pos x="27" y="0"/>
                  </a:cxn>
                  <a:cxn ang="0">
                    <a:pos x="102" y="204"/>
                  </a:cxn>
                  <a:cxn ang="0">
                    <a:pos x="75" y="213"/>
                  </a:cxn>
                </a:cxnLst>
                <a:rect l="0" t="0" r="r" b="b"/>
                <a:pathLst>
                  <a:path w="102" h="213">
                    <a:moveTo>
                      <a:pt x="75" y="213"/>
                    </a:moveTo>
                    <a:lnTo>
                      <a:pt x="0" y="9"/>
                    </a:lnTo>
                    <a:lnTo>
                      <a:pt x="27" y="0"/>
                    </a:lnTo>
                    <a:lnTo>
                      <a:pt x="102" y="204"/>
                    </a:lnTo>
                    <a:lnTo>
                      <a:pt x="75" y="2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 47">
                <a:extLst>
                  <a:ext uri="{FF2B5EF4-FFF2-40B4-BE49-F238E27FC236}">
                    <a16:creationId xmlns:a16="http://schemas.microsoft.com/office/drawing/2014/main" id="{4F6B5065-085D-4DB3-ABF4-BC1653035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2613" y="4824413"/>
                <a:ext cx="171450" cy="339725"/>
              </a:xfrm>
              <a:custGeom>
                <a:avLst/>
                <a:gdLst/>
                <a:ahLst/>
                <a:cxnLst>
                  <a:cxn ang="0">
                    <a:pos x="81" y="214"/>
                  </a:cxn>
                  <a:cxn ang="0">
                    <a:pos x="0" y="12"/>
                  </a:cxn>
                  <a:cxn ang="0">
                    <a:pos x="26" y="0"/>
                  </a:cxn>
                  <a:cxn ang="0">
                    <a:pos x="108" y="202"/>
                  </a:cxn>
                  <a:cxn ang="0">
                    <a:pos x="81" y="214"/>
                  </a:cxn>
                </a:cxnLst>
                <a:rect l="0" t="0" r="r" b="b"/>
                <a:pathLst>
                  <a:path w="108" h="214">
                    <a:moveTo>
                      <a:pt x="81" y="214"/>
                    </a:moveTo>
                    <a:lnTo>
                      <a:pt x="0" y="12"/>
                    </a:lnTo>
                    <a:lnTo>
                      <a:pt x="26" y="0"/>
                    </a:lnTo>
                    <a:lnTo>
                      <a:pt x="108" y="202"/>
                    </a:lnTo>
                    <a:lnTo>
                      <a:pt x="81" y="2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 48">
                <a:extLst>
                  <a:ext uri="{FF2B5EF4-FFF2-40B4-BE49-F238E27FC236}">
                    <a16:creationId xmlns:a16="http://schemas.microsoft.com/office/drawing/2014/main" id="{09B090CE-E9D8-4134-ABEE-308C11C81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6913" y="4579938"/>
                <a:ext cx="277813" cy="498475"/>
              </a:xfrm>
              <a:custGeom>
                <a:avLst/>
                <a:gdLst/>
                <a:ahLst/>
                <a:cxnLst>
                  <a:cxn ang="0">
                    <a:pos x="134" y="314"/>
                  </a:cxn>
                  <a:cxn ang="0">
                    <a:pos x="0" y="17"/>
                  </a:cxn>
                  <a:cxn ang="0">
                    <a:pos x="40" y="0"/>
                  </a:cxn>
                  <a:cxn ang="0">
                    <a:pos x="175" y="297"/>
                  </a:cxn>
                  <a:cxn ang="0">
                    <a:pos x="134" y="314"/>
                  </a:cxn>
                </a:cxnLst>
                <a:rect l="0" t="0" r="r" b="b"/>
                <a:pathLst>
                  <a:path w="175" h="314">
                    <a:moveTo>
                      <a:pt x="134" y="314"/>
                    </a:moveTo>
                    <a:lnTo>
                      <a:pt x="0" y="17"/>
                    </a:lnTo>
                    <a:lnTo>
                      <a:pt x="40" y="0"/>
                    </a:lnTo>
                    <a:lnTo>
                      <a:pt x="175" y="297"/>
                    </a:lnTo>
                    <a:lnTo>
                      <a:pt x="134" y="3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 49">
                <a:extLst>
                  <a:ext uri="{FF2B5EF4-FFF2-40B4-BE49-F238E27FC236}">
                    <a16:creationId xmlns:a16="http://schemas.microsoft.com/office/drawing/2014/main" id="{CEECCC34-BE8C-46DE-98DB-97E2C0C98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188" y="4637088"/>
                <a:ext cx="200025" cy="328613"/>
              </a:xfrm>
              <a:custGeom>
                <a:avLst/>
                <a:gdLst/>
                <a:ahLst/>
                <a:cxnLst>
                  <a:cxn ang="0">
                    <a:pos x="101" y="207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126" y="193"/>
                  </a:cxn>
                  <a:cxn ang="0">
                    <a:pos x="101" y="207"/>
                  </a:cxn>
                </a:cxnLst>
                <a:rect l="0" t="0" r="r" b="b"/>
                <a:pathLst>
                  <a:path w="126" h="207">
                    <a:moveTo>
                      <a:pt x="101" y="207"/>
                    </a:moveTo>
                    <a:lnTo>
                      <a:pt x="0" y="13"/>
                    </a:lnTo>
                    <a:lnTo>
                      <a:pt x="25" y="0"/>
                    </a:lnTo>
                    <a:lnTo>
                      <a:pt x="126" y="193"/>
                    </a:lnTo>
                    <a:lnTo>
                      <a:pt x="101" y="2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 50">
                <a:extLst>
                  <a:ext uri="{FF2B5EF4-FFF2-40B4-BE49-F238E27FC236}">
                    <a16:creationId xmlns:a16="http://schemas.microsoft.com/office/drawing/2014/main" id="{D8B74AC1-68D6-40AE-AFE8-A30A72D1F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9350" y="4549775"/>
                <a:ext cx="215900" cy="319088"/>
              </a:xfrm>
              <a:custGeom>
                <a:avLst/>
                <a:gdLst/>
                <a:ahLst/>
                <a:cxnLst>
                  <a:cxn ang="0">
                    <a:pos x="111" y="201"/>
                  </a:cxn>
                  <a:cxn ang="0">
                    <a:pos x="0" y="14"/>
                  </a:cxn>
                  <a:cxn ang="0">
                    <a:pos x="25" y="0"/>
                  </a:cxn>
                  <a:cxn ang="0">
                    <a:pos x="136" y="187"/>
                  </a:cxn>
                  <a:cxn ang="0">
                    <a:pos x="111" y="201"/>
                  </a:cxn>
                </a:cxnLst>
                <a:rect l="0" t="0" r="r" b="b"/>
                <a:pathLst>
                  <a:path w="136" h="201">
                    <a:moveTo>
                      <a:pt x="111" y="201"/>
                    </a:moveTo>
                    <a:lnTo>
                      <a:pt x="0" y="14"/>
                    </a:lnTo>
                    <a:lnTo>
                      <a:pt x="25" y="0"/>
                    </a:lnTo>
                    <a:lnTo>
                      <a:pt x="136" y="187"/>
                    </a:lnTo>
                    <a:lnTo>
                      <a:pt x="111" y="2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240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94" name="Gruppieren 99">
            <a:extLst>
              <a:ext uri="{FF2B5EF4-FFF2-40B4-BE49-F238E27FC236}">
                <a16:creationId xmlns:a16="http://schemas.microsoft.com/office/drawing/2014/main" id="{8716DD92-9D66-40E8-A0EB-2358DC63C0FF}"/>
              </a:ext>
            </a:extLst>
          </p:cNvPr>
          <p:cNvGrpSpPr/>
          <p:nvPr/>
        </p:nvGrpSpPr>
        <p:grpSpPr>
          <a:xfrm rot="21000000">
            <a:off x="7842061" y="4040902"/>
            <a:ext cx="256979" cy="1897942"/>
            <a:chOff x="4380684" y="2836632"/>
            <a:chExt cx="397756" cy="2588463"/>
          </a:xfrm>
        </p:grpSpPr>
        <p:grpSp>
          <p:nvGrpSpPr>
            <p:cNvPr id="195" name="Gruppieren 94">
              <a:extLst>
                <a:ext uri="{FF2B5EF4-FFF2-40B4-BE49-F238E27FC236}">
                  <a16:creationId xmlns:a16="http://schemas.microsoft.com/office/drawing/2014/main" id="{AA4C795F-2F05-4D63-93B1-00312628493F}"/>
                </a:ext>
              </a:extLst>
            </p:cNvPr>
            <p:cNvGrpSpPr/>
            <p:nvPr/>
          </p:nvGrpSpPr>
          <p:grpSpPr>
            <a:xfrm rot="10800000">
              <a:off x="4380684" y="2836632"/>
              <a:ext cx="397756" cy="1439113"/>
              <a:chOff x="4380684" y="3985982"/>
              <a:chExt cx="397756" cy="1439113"/>
            </a:xfrm>
          </p:grpSpPr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4A624A69-6501-4E46-BBFE-92BEFA8E1A3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33985" y="3985982"/>
                <a:ext cx="291155" cy="679581"/>
              </a:xfrm>
              <a:custGeom>
                <a:avLst/>
                <a:gdLst/>
                <a:ahLst/>
                <a:cxnLst>
                  <a:cxn ang="0">
                    <a:pos x="873" y="413"/>
                  </a:cxn>
                  <a:cxn ang="0">
                    <a:pos x="865" y="348"/>
                  </a:cxn>
                  <a:cxn ang="0">
                    <a:pos x="848" y="287"/>
                  </a:cxn>
                  <a:cxn ang="0">
                    <a:pos x="821" y="228"/>
                  </a:cxn>
                  <a:cxn ang="0">
                    <a:pos x="787" y="175"/>
                  </a:cxn>
                  <a:cxn ang="0">
                    <a:pos x="746" y="128"/>
                  </a:cxn>
                  <a:cxn ang="0">
                    <a:pos x="699" y="86"/>
                  </a:cxn>
                  <a:cxn ang="0">
                    <a:pos x="646" y="53"/>
                  </a:cxn>
                  <a:cxn ang="0">
                    <a:pos x="587" y="26"/>
                  </a:cxn>
                  <a:cxn ang="0">
                    <a:pos x="525" y="9"/>
                  </a:cxn>
                  <a:cxn ang="0">
                    <a:pos x="459" y="0"/>
                  </a:cxn>
                  <a:cxn ang="0">
                    <a:pos x="415" y="0"/>
                  </a:cxn>
                  <a:cxn ang="0">
                    <a:pos x="349" y="9"/>
                  </a:cxn>
                  <a:cxn ang="0">
                    <a:pos x="287" y="26"/>
                  </a:cxn>
                  <a:cxn ang="0">
                    <a:pos x="228" y="53"/>
                  </a:cxn>
                  <a:cxn ang="0">
                    <a:pos x="175" y="86"/>
                  </a:cxn>
                  <a:cxn ang="0">
                    <a:pos x="128" y="128"/>
                  </a:cxn>
                  <a:cxn ang="0">
                    <a:pos x="87" y="175"/>
                  </a:cxn>
                  <a:cxn ang="0">
                    <a:pos x="53" y="228"/>
                  </a:cxn>
                  <a:cxn ang="0">
                    <a:pos x="26" y="287"/>
                  </a:cxn>
                  <a:cxn ang="0">
                    <a:pos x="9" y="348"/>
                  </a:cxn>
                  <a:cxn ang="0">
                    <a:pos x="1" y="413"/>
                  </a:cxn>
                  <a:cxn ang="0">
                    <a:pos x="0" y="454"/>
                  </a:cxn>
                  <a:cxn ang="0">
                    <a:pos x="6" y="508"/>
                  </a:cxn>
                  <a:cxn ang="0">
                    <a:pos x="18" y="561"/>
                  </a:cxn>
                  <a:cxn ang="0">
                    <a:pos x="36" y="610"/>
                  </a:cxn>
                  <a:cxn ang="0">
                    <a:pos x="60" y="656"/>
                  </a:cxn>
                  <a:cxn ang="0">
                    <a:pos x="88" y="699"/>
                  </a:cxn>
                  <a:cxn ang="0">
                    <a:pos x="121" y="739"/>
                  </a:cxn>
                  <a:cxn ang="0">
                    <a:pos x="160" y="773"/>
                  </a:cxn>
                  <a:cxn ang="0">
                    <a:pos x="202" y="804"/>
                  </a:cxn>
                  <a:cxn ang="0">
                    <a:pos x="247" y="829"/>
                  </a:cxn>
                  <a:cxn ang="0">
                    <a:pos x="296" y="849"/>
                  </a:cxn>
                  <a:cxn ang="0">
                    <a:pos x="562" y="2040"/>
                  </a:cxn>
                  <a:cxn ang="0">
                    <a:pos x="578" y="849"/>
                  </a:cxn>
                  <a:cxn ang="0">
                    <a:pos x="627" y="829"/>
                  </a:cxn>
                  <a:cxn ang="0">
                    <a:pos x="672" y="804"/>
                  </a:cxn>
                  <a:cxn ang="0">
                    <a:pos x="714" y="773"/>
                  </a:cxn>
                  <a:cxn ang="0">
                    <a:pos x="752" y="739"/>
                  </a:cxn>
                  <a:cxn ang="0">
                    <a:pos x="786" y="699"/>
                  </a:cxn>
                  <a:cxn ang="0">
                    <a:pos x="814" y="656"/>
                  </a:cxn>
                  <a:cxn ang="0">
                    <a:pos x="838" y="610"/>
                  </a:cxn>
                  <a:cxn ang="0">
                    <a:pos x="855" y="561"/>
                  </a:cxn>
                  <a:cxn ang="0">
                    <a:pos x="867" y="508"/>
                  </a:cxn>
                  <a:cxn ang="0">
                    <a:pos x="873" y="454"/>
                  </a:cxn>
                </a:cxnLst>
                <a:rect l="0" t="0" r="r" b="b"/>
                <a:pathLst>
                  <a:path w="874" h="2040">
                    <a:moveTo>
                      <a:pt x="874" y="437"/>
                    </a:moveTo>
                    <a:lnTo>
                      <a:pt x="874" y="437"/>
                    </a:lnTo>
                    <a:lnTo>
                      <a:pt x="873" y="413"/>
                    </a:lnTo>
                    <a:lnTo>
                      <a:pt x="872" y="391"/>
                    </a:lnTo>
                    <a:lnTo>
                      <a:pt x="868" y="369"/>
                    </a:lnTo>
                    <a:lnTo>
                      <a:pt x="865" y="348"/>
                    </a:lnTo>
                    <a:lnTo>
                      <a:pt x="860" y="327"/>
                    </a:lnTo>
                    <a:lnTo>
                      <a:pt x="854" y="307"/>
                    </a:lnTo>
                    <a:lnTo>
                      <a:pt x="848" y="287"/>
                    </a:lnTo>
                    <a:lnTo>
                      <a:pt x="840" y="267"/>
                    </a:lnTo>
                    <a:lnTo>
                      <a:pt x="831" y="247"/>
                    </a:lnTo>
                    <a:lnTo>
                      <a:pt x="821" y="228"/>
                    </a:lnTo>
                    <a:lnTo>
                      <a:pt x="810" y="209"/>
                    </a:lnTo>
                    <a:lnTo>
                      <a:pt x="799" y="192"/>
                    </a:lnTo>
                    <a:lnTo>
                      <a:pt x="787" y="175"/>
                    </a:lnTo>
                    <a:lnTo>
                      <a:pt x="774" y="159"/>
                    </a:lnTo>
                    <a:lnTo>
                      <a:pt x="760" y="142"/>
                    </a:lnTo>
                    <a:lnTo>
                      <a:pt x="746" y="128"/>
                    </a:lnTo>
                    <a:lnTo>
                      <a:pt x="731" y="114"/>
                    </a:lnTo>
                    <a:lnTo>
                      <a:pt x="715" y="99"/>
                    </a:lnTo>
                    <a:lnTo>
                      <a:pt x="699" y="86"/>
                    </a:lnTo>
                    <a:lnTo>
                      <a:pt x="681" y="74"/>
                    </a:lnTo>
                    <a:lnTo>
                      <a:pt x="663" y="63"/>
                    </a:lnTo>
                    <a:lnTo>
                      <a:pt x="646" y="53"/>
                    </a:lnTo>
                    <a:lnTo>
                      <a:pt x="627" y="43"/>
                    </a:lnTo>
                    <a:lnTo>
                      <a:pt x="607" y="34"/>
                    </a:lnTo>
                    <a:lnTo>
                      <a:pt x="587" y="26"/>
                    </a:lnTo>
                    <a:lnTo>
                      <a:pt x="567" y="20"/>
                    </a:lnTo>
                    <a:lnTo>
                      <a:pt x="546" y="13"/>
                    </a:lnTo>
                    <a:lnTo>
                      <a:pt x="525" y="9"/>
                    </a:lnTo>
                    <a:lnTo>
                      <a:pt x="503" y="4"/>
                    </a:lnTo>
                    <a:lnTo>
                      <a:pt x="481" y="2"/>
                    </a:lnTo>
                    <a:lnTo>
                      <a:pt x="459" y="0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415" y="0"/>
                    </a:lnTo>
                    <a:lnTo>
                      <a:pt x="392" y="2"/>
                    </a:lnTo>
                    <a:lnTo>
                      <a:pt x="371" y="4"/>
                    </a:lnTo>
                    <a:lnTo>
                      <a:pt x="349" y="9"/>
                    </a:lnTo>
                    <a:lnTo>
                      <a:pt x="328" y="13"/>
                    </a:lnTo>
                    <a:lnTo>
                      <a:pt x="307" y="20"/>
                    </a:lnTo>
                    <a:lnTo>
                      <a:pt x="287" y="26"/>
                    </a:lnTo>
                    <a:lnTo>
                      <a:pt x="267" y="34"/>
                    </a:lnTo>
                    <a:lnTo>
                      <a:pt x="247" y="43"/>
                    </a:lnTo>
                    <a:lnTo>
                      <a:pt x="228" y="53"/>
                    </a:lnTo>
                    <a:lnTo>
                      <a:pt x="211" y="63"/>
                    </a:lnTo>
                    <a:lnTo>
                      <a:pt x="193" y="74"/>
                    </a:lnTo>
                    <a:lnTo>
                      <a:pt x="175" y="86"/>
                    </a:lnTo>
                    <a:lnTo>
                      <a:pt x="159" y="99"/>
                    </a:lnTo>
                    <a:lnTo>
                      <a:pt x="143" y="114"/>
                    </a:lnTo>
                    <a:lnTo>
                      <a:pt x="128" y="128"/>
                    </a:lnTo>
                    <a:lnTo>
                      <a:pt x="114" y="142"/>
                    </a:lnTo>
                    <a:lnTo>
                      <a:pt x="99" y="159"/>
                    </a:lnTo>
                    <a:lnTo>
                      <a:pt x="87" y="175"/>
                    </a:lnTo>
                    <a:lnTo>
                      <a:pt x="75" y="192"/>
                    </a:lnTo>
                    <a:lnTo>
                      <a:pt x="63" y="209"/>
                    </a:lnTo>
                    <a:lnTo>
                      <a:pt x="53" y="228"/>
                    </a:lnTo>
                    <a:lnTo>
                      <a:pt x="43" y="247"/>
                    </a:lnTo>
                    <a:lnTo>
                      <a:pt x="34" y="267"/>
                    </a:lnTo>
                    <a:lnTo>
                      <a:pt x="26" y="287"/>
                    </a:lnTo>
                    <a:lnTo>
                      <a:pt x="20" y="307"/>
                    </a:lnTo>
                    <a:lnTo>
                      <a:pt x="13" y="327"/>
                    </a:lnTo>
                    <a:lnTo>
                      <a:pt x="9" y="348"/>
                    </a:lnTo>
                    <a:lnTo>
                      <a:pt x="6" y="369"/>
                    </a:lnTo>
                    <a:lnTo>
                      <a:pt x="2" y="391"/>
                    </a:lnTo>
                    <a:lnTo>
                      <a:pt x="1" y="413"/>
                    </a:lnTo>
                    <a:lnTo>
                      <a:pt x="0" y="437"/>
                    </a:lnTo>
                    <a:lnTo>
                      <a:pt x="0" y="437"/>
                    </a:lnTo>
                    <a:lnTo>
                      <a:pt x="0" y="454"/>
                    </a:lnTo>
                    <a:lnTo>
                      <a:pt x="1" y="473"/>
                    </a:lnTo>
                    <a:lnTo>
                      <a:pt x="3" y="491"/>
                    </a:lnTo>
                    <a:lnTo>
                      <a:pt x="6" y="508"/>
                    </a:lnTo>
                    <a:lnTo>
                      <a:pt x="9" y="526"/>
                    </a:lnTo>
                    <a:lnTo>
                      <a:pt x="13" y="544"/>
                    </a:lnTo>
                    <a:lnTo>
                      <a:pt x="18" y="561"/>
                    </a:lnTo>
                    <a:lnTo>
                      <a:pt x="23" y="578"/>
                    </a:lnTo>
                    <a:lnTo>
                      <a:pt x="30" y="594"/>
                    </a:lnTo>
                    <a:lnTo>
                      <a:pt x="36" y="610"/>
                    </a:lnTo>
                    <a:lnTo>
                      <a:pt x="43" y="626"/>
                    </a:lnTo>
                    <a:lnTo>
                      <a:pt x="51" y="642"/>
                    </a:lnTo>
                    <a:lnTo>
                      <a:pt x="60" y="656"/>
                    </a:lnTo>
                    <a:lnTo>
                      <a:pt x="68" y="671"/>
                    </a:lnTo>
                    <a:lnTo>
                      <a:pt x="78" y="686"/>
                    </a:lnTo>
                    <a:lnTo>
                      <a:pt x="88" y="699"/>
                    </a:lnTo>
                    <a:lnTo>
                      <a:pt x="99" y="712"/>
                    </a:lnTo>
                    <a:lnTo>
                      <a:pt x="110" y="726"/>
                    </a:lnTo>
                    <a:lnTo>
                      <a:pt x="121" y="739"/>
                    </a:lnTo>
                    <a:lnTo>
                      <a:pt x="134" y="751"/>
                    </a:lnTo>
                    <a:lnTo>
                      <a:pt x="147" y="762"/>
                    </a:lnTo>
                    <a:lnTo>
                      <a:pt x="160" y="773"/>
                    </a:lnTo>
                    <a:lnTo>
                      <a:pt x="173" y="784"/>
                    </a:lnTo>
                    <a:lnTo>
                      <a:pt x="188" y="794"/>
                    </a:lnTo>
                    <a:lnTo>
                      <a:pt x="202" y="804"/>
                    </a:lnTo>
                    <a:lnTo>
                      <a:pt x="216" y="813"/>
                    </a:lnTo>
                    <a:lnTo>
                      <a:pt x="232" y="821"/>
                    </a:lnTo>
                    <a:lnTo>
                      <a:pt x="247" y="829"/>
                    </a:lnTo>
                    <a:lnTo>
                      <a:pt x="263" y="837"/>
                    </a:lnTo>
                    <a:lnTo>
                      <a:pt x="279" y="843"/>
                    </a:lnTo>
                    <a:lnTo>
                      <a:pt x="296" y="849"/>
                    </a:lnTo>
                    <a:lnTo>
                      <a:pt x="312" y="855"/>
                    </a:lnTo>
                    <a:lnTo>
                      <a:pt x="312" y="2040"/>
                    </a:lnTo>
                    <a:lnTo>
                      <a:pt x="562" y="2040"/>
                    </a:lnTo>
                    <a:lnTo>
                      <a:pt x="562" y="855"/>
                    </a:lnTo>
                    <a:lnTo>
                      <a:pt x="562" y="855"/>
                    </a:lnTo>
                    <a:lnTo>
                      <a:pt x="578" y="849"/>
                    </a:lnTo>
                    <a:lnTo>
                      <a:pt x="595" y="843"/>
                    </a:lnTo>
                    <a:lnTo>
                      <a:pt x="611" y="837"/>
                    </a:lnTo>
                    <a:lnTo>
                      <a:pt x="627" y="829"/>
                    </a:lnTo>
                    <a:lnTo>
                      <a:pt x="642" y="821"/>
                    </a:lnTo>
                    <a:lnTo>
                      <a:pt x="658" y="813"/>
                    </a:lnTo>
                    <a:lnTo>
                      <a:pt x="672" y="804"/>
                    </a:lnTo>
                    <a:lnTo>
                      <a:pt x="686" y="794"/>
                    </a:lnTo>
                    <a:lnTo>
                      <a:pt x="701" y="784"/>
                    </a:lnTo>
                    <a:lnTo>
                      <a:pt x="714" y="773"/>
                    </a:lnTo>
                    <a:lnTo>
                      <a:pt x="727" y="762"/>
                    </a:lnTo>
                    <a:lnTo>
                      <a:pt x="739" y="751"/>
                    </a:lnTo>
                    <a:lnTo>
                      <a:pt x="752" y="739"/>
                    </a:lnTo>
                    <a:lnTo>
                      <a:pt x="764" y="726"/>
                    </a:lnTo>
                    <a:lnTo>
                      <a:pt x="775" y="712"/>
                    </a:lnTo>
                    <a:lnTo>
                      <a:pt x="786" y="699"/>
                    </a:lnTo>
                    <a:lnTo>
                      <a:pt x="796" y="686"/>
                    </a:lnTo>
                    <a:lnTo>
                      <a:pt x="806" y="671"/>
                    </a:lnTo>
                    <a:lnTo>
                      <a:pt x="814" y="656"/>
                    </a:lnTo>
                    <a:lnTo>
                      <a:pt x="822" y="642"/>
                    </a:lnTo>
                    <a:lnTo>
                      <a:pt x="831" y="626"/>
                    </a:lnTo>
                    <a:lnTo>
                      <a:pt x="838" y="610"/>
                    </a:lnTo>
                    <a:lnTo>
                      <a:pt x="844" y="594"/>
                    </a:lnTo>
                    <a:lnTo>
                      <a:pt x="851" y="578"/>
                    </a:lnTo>
                    <a:lnTo>
                      <a:pt x="855" y="561"/>
                    </a:lnTo>
                    <a:lnTo>
                      <a:pt x="861" y="544"/>
                    </a:lnTo>
                    <a:lnTo>
                      <a:pt x="864" y="526"/>
                    </a:lnTo>
                    <a:lnTo>
                      <a:pt x="867" y="508"/>
                    </a:lnTo>
                    <a:lnTo>
                      <a:pt x="871" y="491"/>
                    </a:lnTo>
                    <a:lnTo>
                      <a:pt x="872" y="473"/>
                    </a:lnTo>
                    <a:lnTo>
                      <a:pt x="873" y="454"/>
                    </a:lnTo>
                    <a:lnTo>
                      <a:pt x="874" y="437"/>
                    </a:lnTo>
                    <a:lnTo>
                      <a:pt x="874" y="437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86B52D90-2598-46DA-8C1A-24898884669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80684" y="4558296"/>
                <a:ext cx="397756" cy="866799"/>
              </a:xfrm>
              <a:custGeom>
                <a:avLst/>
                <a:gdLst/>
                <a:ahLst/>
                <a:cxnLst>
                  <a:cxn ang="0">
                    <a:pos x="601" y="0"/>
                  </a:cxn>
                  <a:cxn ang="0">
                    <a:pos x="1194" y="160"/>
                  </a:cxn>
                  <a:cxn ang="0">
                    <a:pos x="597" y="2602"/>
                  </a:cxn>
                  <a:cxn ang="0">
                    <a:pos x="0" y="160"/>
                  </a:cxn>
                  <a:cxn ang="0">
                    <a:pos x="601" y="0"/>
                  </a:cxn>
                </a:cxnLst>
                <a:rect l="0" t="0" r="r" b="b"/>
                <a:pathLst>
                  <a:path w="1194" h="2602">
                    <a:moveTo>
                      <a:pt x="601" y="0"/>
                    </a:moveTo>
                    <a:lnTo>
                      <a:pt x="1194" y="160"/>
                    </a:lnTo>
                    <a:lnTo>
                      <a:pt x="597" y="2602"/>
                    </a:lnTo>
                    <a:lnTo>
                      <a:pt x="0" y="160"/>
                    </a:lnTo>
                    <a:lnTo>
                      <a:pt x="601" y="0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96" name="Gruppieren 93">
              <a:extLst>
                <a:ext uri="{FF2B5EF4-FFF2-40B4-BE49-F238E27FC236}">
                  <a16:creationId xmlns:a16="http://schemas.microsoft.com/office/drawing/2014/main" id="{B8BA14A9-2F75-45CE-8570-B5333A7F7873}"/>
                </a:ext>
              </a:extLst>
            </p:cNvPr>
            <p:cNvGrpSpPr/>
            <p:nvPr/>
          </p:nvGrpSpPr>
          <p:grpSpPr>
            <a:xfrm>
              <a:off x="4380684" y="3985982"/>
              <a:ext cx="397756" cy="1439113"/>
              <a:chOff x="4380684" y="3985982"/>
              <a:chExt cx="397756" cy="1439113"/>
            </a:xfrm>
          </p:grpSpPr>
          <p:sp>
            <p:nvSpPr>
              <p:cNvPr id="197" name="Freeform 5">
                <a:extLst>
                  <a:ext uri="{FF2B5EF4-FFF2-40B4-BE49-F238E27FC236}">
                    <a16:creationId xmlns:a16="http://schemas.microsoft.com/office/drawing/2014/main" id="{17078D1A-F3F9-40FF-AEF9-874562D7B09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33985" y="3985982"/>
                <a:ext cx="291155" cy="679581"/>
              </a:xfrm>
              <a:custGeom>
                <a:avLst/>
                <a:gdLst/>
                <a:ahLst/>
                <a:cxnLst>
                  <a:cxn ang="0">
                    <a:pos x="873" y="413"/>
                  </a:cxn>
                  <a:cxn ang="0">
                    <a:pos x="865" y="348"/>
                  </a:cxn>
                  <a:cxn ang="0">
                    <a:pos x="848" y="287"/>
                  </a:cxn>
                  <a:cxn ang="0">
                    <a:pos x="821" y="228"/>
                  </a:cxn>
                  <a:cxn ang="0">
                    <a:pos x="787" y="175"/>
                  </a:cxn>
                  <a:cxn ang="0">
                    <a:pos x="746" y="128"/>
                  </a:cxn>
                  <a:cxn ang="0">
                    <a:pos x="699" y="86"/>
                  </a:cxn>
                  <a:cxn ang="0">
                    <a:pos x="646" y="53"/>
                  </a:cxn>
                  <a:cxn ang="0">
                    <a:pos x="587" y="26"/>
                  </a:cxn>
                  <a:cxn ang="0">
                    <a:pos x="525" y="9"/>
                  </a:cxn>
                  <a:cxn ang="0">
                    <a:pos x="459" y="0"/>
                  </a:cxn>
                  <a:cxn ang="0">
                    <a:pos x="415" y="0"/>
                  </a:cxn>
                  <a:cxn ang="0">
                    <a:pos x="349" y="9"/>
                  </a:cxn>
                  <a:cxn ang="0">
                    <a:pos x="287" y="26"/>
                  </a:cxn>
                  <a:cxn ang="0">
                    <a:pos x="228" y="53"/>
                  </a:cxn>
                  <a:cxn ang="0">
                    <a:pos x="175" y="86"/>
                  </a:cxn>
                  <a:cxn ang="0">
                    <a:pos x="128" y="128"/>
                  </a:cxn>
                  <a:cxn ang="0">
                    <a:pos x="87" y="175"/>
                  </a:cxn>
                  <a:cxn ang="0">
                    <a:pos x="53" y="228"/>
                  </a:cxn>
                  <a:cxn ang="0">
                    <a:pos x="26" y="287"/>
                  </a:cxn>
                  <a:cxn ang="0">
                    <a:pos x="9" y="348"/>
                  </a:cxn>
                  <a:cxn ang="0">
                    <a:pos x="1" y="413"/>
                  </a:cxn>
                  <a:cxn ang="0">
                    <a:pos x="0" y="454"/>
                  </a:cxn>
                  <a:cxn ang="0">
                    <a:pos x="6" y="508"/>
                  </a:cxn>
                  <a:cxn ang="0">
                    <a:pos x="18" y="561"/>
                  </a:cxn>
                  <a:cxn ang="0">
                    <a:pos x="36" y="610"/>
                  </a:cxn>
                  <a:cxn ang="0">
                    <a:pos x="60" y="656"/>
                  </a:cxn>
                  <a:cxn ang="0">
                    <a:pos x="88" y="699"/>
                  </a:cxn>
                  <a:cxn ang="0">
                    <a:pos x="121" y="739"/>
                  </a:cxn>
                  <a:cxn ang="0">
                    <a:pos x="160" y="773"/>
                  </a:cxn>
                  <a:cxn ang="0">
                    <a:pos x="202" y="804"/>
                  </a:cxn>
                  <a:cxn ang="0">
                    <a:pos x="247" y="829"/>
                  </a:cxn>
                  <a:cxn ang="0">
                    <a:pos x="296" y="849"/>
                  </a:cxn>
                  <a:cxn ang="0">
                    <a:pos x="562" y="2040"/>
                  </a:cxn>
                  <a:cxn ang="0">
                    <a:pos x="578" y="849"/>
                  </a:cxn>
                  <a:cxn ang="0">
                    <a:pos x="627" y="829"/>
                  </a:cxn>
                  <a:cxn ang="0">
                    <a:pos x="672" y="804"/>
                  </a:cxn>
                  <a:cxn ang="0">
                    <a:pos x="714" y="773"/>
                  </a:cxn>
                  <a:cxn ang="0">
                    <a:pos x="752" y="739"/>
                  </a:cxn>
                  <a:cxn ang="0">
                    <a:pos x="786" y="699"/>
                  </a:cxn>
                  <a:cxn ang="0">
                    <a:pos x="814" y="656"/>
                  </a:cxn>
                  <a:cxn ang="0">
                    <a:pos x="838" y="610"/>
                  </a:cxn>
                  <a:cxn ang="0">
                    <a:pos x="855" y="561"/>
                  </a:cxn>
                  <a:cxn ang="0">
                    <a:pos x="867" y="508"/>
                  </a:cxn>
                  <a:cxn ang="0">
                    <a:pos x="873" y="454"/>
                  </a:cxn>
                </a:cxnLst>
                <a:rect l="0" t="0" r="r" b="b"/>
                <a:pathLst>
                  <a:path w="874" h="2040">
                    <a:moveTo>
                      <a:pt x="874" y="437"/>
                    </a:moveTo>
                    <a:lnTo>
                      <a:pt x="874" y="437"/>
                    </a:lnTo>
                    <a:lnTo>
                      <a:pt x="873" y="413"/>
                    </a:lnTo>
                    <a:lnTo>
                      <a:pt x="872" y="391"/>
                    </a:lnTo>
                    <a:lnTo>
                      <a:pt x="868" y="369"/>
                    </a:lnTo>
                    <a:lnTo>
                      <a:pt x="865" y="348"/>
                    </a:lnTo>
                    <a:lnTo>
                      <a:pt x="860" y="327"/>
                    </a:lnTo>
                    <a:lnTo>
                      <a:pt x="854" y="307"/>
                    </a:lnTo>
                    <a:lnTo>
                      <a:pt x="848" y="287"/>
                    </a:lnTo>
                    <a:lnTo>
                      <a:pt x="840" y="267"/>
                    </a:lnTo>
                    <a:lnTo>
                      <a:pt x="831" y="247"/>
                    </a:lnTo>
                    <a:lnTo>
                      <a:pt x="821" y="228"/>
                    </a:lnTo>
                    <a:lnTo>
                      <a:pt x="810" y="209"/>
                    </a:lnTo>
                    <a:lnTo>
                      <a:pt x="799" y="192"/>
                    </a:lnTo>
                    <a:lnTo>
                      <a:pt x="787" y="175"/>
                    </a:lnTo>
                    <a:lnTo>
                      <a:pt x="774" y="159"/>
                    </a:lnTo>
                    <a:lnTo>
                      <a:pt x="760" y="142"/>
                    </a:lnTo>
                    <a:lnTo>
                      <a:pt x="746" y="128"/>
                    </a:lnTo>
                    <a:lnTo>
                      <a:pt x="731" y="114"/>
                    </a:lnTo>
                    <a:lnTo>
                      <a:pt x="715" y="99"/>
                    </a:lnTo>
                    <a:lnTo>
                      <a:pt x="699" y="86"/>
                    </a:lnTo>
                    <a:lnTo>
                      <a:pt x="681" y="74"/>
                    </a:lnTo>
                    <a:lnTo>
                      <a:pt x="663" y="63"/>
                    </a:lnTo>
                    <a:lnTo>
                      <a:pt x="646" y="53"/>
                    </a:lnTo>
                    <a:lnTo>
                      <a:pt x="627" y="43"/>
                    </a:lnTo>
                    <a:lnTo>
                      <a:pt x="607" y="34"/>
                    </a:lnTo>
                    <a:lnTo>
                      <a:pt x="587" y="26"/>
                    </a:lnTo>
                    <a:lnTo>
                      <a:pt x="567" y="20"/>
                    </a:lnTo>
                    <a:lnTo>
                      <a:pt x="546" y="13"/>
                    </a:lnTo>
                    <a:lnTo>
                      <a:pt x="525" y="9"/>
                    </a:lnTo>
                    <a:lnTo>
                      <a:pt x="503" y="4"/>
                    </a:lnTo>
                    <a:lnTo>
                      <a:pt x="481" y="2"/>
                    </a:lnTo>
                    <a:lnTo>
                      <a:pt x="459" y="0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415" y="0"/>
                    </a:lnTo>
                    <a:lnTo>
                      <a:pt x="392" y="2"/>
                    </a:lnTo>
                    <a:lnTo>
                      <a:pt x="371" y="4"/>
                    </a:lnTo>
                    <a:lnTo>
                      <a:pt x="349" y="9"/>
                    </a:lnTo>
                    <a:lnTo>
                      <a:pt x="328" y="13"/>
                    </a:lnTo>
                    <a:lnTo>
                      <a:pt x="307" y="20"/>
                    </a:lnTo>
                    <a:lnTo>
                      <a:pt x="287" y="26"/>
                    </a:lnTo>
                    <a:lnTo>
                      <a:pt x="267" y="34"/>
                    </a:lnTo>
                    <a:lnTo>
                      <a:pt x="247" y="43"/>
                    </a:lnTo>
                    <a:lnTo>
                      <a:pt x="228" y="53"/>
                    </a:lnTo>
                    <a:lnTo>
                      <a:pt x="211" y="63"/>
                    </a:lnTo>
                    <a:lnTo>
                      <a:pt x="193" y="74"/>
                    </a:lnTo>
                    <a:lnTo>
                      <a:pt x="175" y="86"/>
                    </a:lnTo>
                    <a:lnTo>
                      <a:pt x="159" y="99"/>
                    </a:lnTo>
                    <a:lnTo>
                      <a:pt x="143" y="114"/>
                    </a:lnTo>
                    <a:lnTo>
                      <a:pt x="128" y="128"/>
                    </a:lnTo>
                    <a:lnTo>
                      <a:pt x="114" y="142"/>
                    </a:lnTo>
                    <a:lnTo>
                      <a:pt x="99" y="159"/>
                    </a:lnTo>
                    <a:lnTo>
                      <a:pt x="87" y="175"/>
                    </a:lnTo>
                    <a:lnTo>
                      <a:pt x="75" y="192"/>
                    </a:lnTo>
                    <a:lnTo>
                      <a:pt x="63" y="209"/>
                    </a:lnTo>
                    <a:lnTo>
                      <a:pt x="53" y="228"/>
                    </a:lnTo>
                    <a:lnTo>
                      <a:pt x="43" y="247"/>
                    </a:lnTo>
                    <a:lnTo>
                      <a:pt x="34" y="267"/>
                    </a:lnTo>
                    <a:lnTo>
                      <a:pt x="26" y="287"/>
                    </a:lnTo>
                    <a:lnTo>
                      <a:pt x="20" y="307"/>
                    </a:lnTo>
                    <a:lnTo>
                      <a:pt x="13" y="327"/>
                    </a:lnTo>
                    <a:lnTo>
                      <a:pt x="9" y="348"/>
                    </a:lnTo>
                    <a:lnTo>
                      <a:pt x="6" y="369"/>
                    </a:lnTo>
                    <a:lnTo>
                      <a:pt x="2" y="391"/>
                    </a:lnTo>
                    <a:lnTo>
                      <a:pt x="1" y="413"/>
                    </a:lnTo>
                    <a:lnTo>
                      <a:pt x="0" y="437"/>
                    </a:lnTo>
                    <a:lnTo>
                      <a:pt x="0" y="437"/>
                    </a:lnTo>
                    <a:lnTo>
                      <a:pt x="0" y="454"/>
                    </a:lnTo>
                    <a:lnTo>
                      <a:pt x="1" y="473"/>
                    </a:lnTo>
                    <a:lnTo>
                      <a:pt x="3" y="491"/>
                    </a:lnTo>
                    <a:lnTo>
                      <a:pt x="6" y="508"/>
                    </a:lnTo>
                    <a:lnTo>
                      <a:pt x="9" y="526"/>
                    </a:lnTo>
                    <a:lnTo>
                      <a:pt x="13" y="544"/>
                    </a:lnTo>
                    <a:lnTo>
                      <a:pt x="18" y="561"/>
                    </a:lnTo>
                    <a:lnTo>
                      <a:pt x="23" y="578"/>
                    </a:lnTo>
                    <a:lnTo>
                      <a:pt x="30" y="594"/>
                    </a:lnTo>
                    <a:lnTo>
                      <a:pt x="36" y="610"/>
                    </a:lnTo>
                    <a:lnTo>
                      <a:pt x="43" y="626"/>
                    </a:lnTo>
                    <a:lnTo>
                      <a:pt x="51" y="642"/>
                    </a:lnTo>
                    <a:lnTo>
                      <a:pt x="60" y="656"/>
                    </a:lnTo>
                    <a:lnTo>
                      <a:pt x="68" y="671"/>
                    </a:lnTo>
                    <a:lnTo>
                      <a:pt x="78" y="686"/>
                    </a:lnTo>
                    <a:lnTo>
                      <a:pt x="88" y="699"/>
                    </a:lnTo>
                    <a:lnTo>
                      <a:pt x="99" y="712"/>
                    </a:lnTo>
                    <a:lnTo>
                      <a:pt x="110" y="726"/>
                    </a:lnTo>
                    <a:lnTo>
                      <a:pt x="121" y="739"/>
                    </a:lnTo>
                    <a:lnTo>
                      <a:pt x="134" y="751"/>
                    </a:lnTo>
                    <a:lnTo>
                      <a:pt x="147" y="762"/>
                    </a:lnTo>
                    <a:lnTo>
                      <a:pt x="160" y="773"/>
                    </a:lnTo>
                    <a:lnTo>
                      <a:pt x="173" y="784"/>
                    </a:lnTo>
                    <a:lnTo>
                      <a:pt x="188" y="794"/>
                    </a:lnTo>
                    <a:lnTo>
                      <a:pt x="202" y="804"/>
                    </a:lnTo>
                    <a:lnTo>
                      <a:pt x="216" y="813"/>
                    </a:lnTo>
                    <a:lnTo>
                      <a:pt x="232" y="821"/>
                    </a:lnTo>
                    <a:lnTo>
                      <a:pt x="247" y="829"/>
                    </a:lnTo>
                    <a:lnTo>
                      <a:pt x="263" y="837"/>
                    </a:lnTo>
                    <a:lnTo>
                      <a:pt x="279" y="843"/>
                    </a:lnTo>
                    <a:lnTo>
                      <a:pt x="296" y="849"/>
                    </a:lnTo>
                    <a:lnTo>
                      <a:pt x="312" y="855"/>
                    </a:lnTo>
                    <a:lnTo>
                      <a:pt x="312" y="2040"/>
                    </a:lnTo>
                    <a:lnTo>
                      <a:pt x="562" y="2040"/>
                    </a:lnTo>
                    <a:lnTo>
                      <a:pt x="562" y="855"/>
                    </a:lnTo>
                    <a:lnTo>
                      <a:pt x="562" y="855"/>
                    </a:lnTo>
                    <a:lnTo>
                      <a:pt x="578" y="849"/>
                    </a:lnTo>
                    <a:lnTo>
                      <a:pt x="595" y="843"/>
                    </a:lnTo>
                    <a:lnTo>
                      <a:pt x="611" y="837"/>
                    </a:lnTo>
                    <a:lnTo>
                      <a:pt x="627" y="829"/>
                    </a:lnTo>
                    <a:lnTo>
                      <a:pt x="642" y="821"/>
                    </a:lnTo>
                    <a:lnTo>
                      <a:pt x="658" y="813"/>
                    </a:lnTo>
                    <a:lnTo>
                      <a:pt x="672" y="804"/>
                    </a:lnTo>
                    <a:lnTo>
                      <a:pt x="686" y="794"/>
                    </a:lnTo>
                    <a:lnTo>
                      <a:pt x="701" y="784"/>
                    </a:lnTo>
                    <a:lnTo>
                      <a:pt x="714" y="773"/>
                    </a:lnTo>
                    <a:lnTo>
                      <a:pt x="727" y="762"/>
                    </a:lnTo>
                    <a:lnTo>
                      <a:pt x="739" y="751"/>
                    </a:lnTo>
                    <a:lnTo>
                      <a:pt x="752" y="739"/>
                    </a:lnTo>
                    <a:lnTo>
                      <a:pt x="764" y="726"/>
                    </a:lnTo>
                    <a:lnTo>
                      <a:pt x="775" y="712"/>
                    </a:lnTo>
                    <a:lnTo>
                      <a:pt x="786" y="699"/>
                    </a:lnTo>
                    <a:lnTo>
                      <a:pt x="796" y="686"/>
                    </a:lnTo>
                    <a:lnTo>
                      <a:pt x="806" y="671"/>
                    </a:lnTo>
                    <a:lnTo>
                      <a:pt x="814" y="656"/>
                    </a:lnTo>
                    <a:lnTo>
                      <a:pt x="822" y="642"/>
                    </a:lnTo>
                    <a:lnTo>
                      <a:pt x="831" y="626"/>
                    </a:lnTo>
                    <a:lnTo>
                      <a:pt x="838" y="610"/>
                    </a:lnTo>
                    <a:lnTo>
                      <a:pt x="844" y="594"/>
                    </a:lnTo>
                    <a:lnTo>
                      <a:pt x="851" y="578"/>
                    </a:lnTo>
                    <a:lnTo>
                      <a:pt x="855" y="561"/>
                    </a:lnTo>
                    <a:lnTo>
                      <a:pt x="861" y="544"/>
                    </a:lnTo>
                    <a:lnTo>
                      <a:pt x="864" y="526"/>
                    </a:lnTo>
                    <a:lnTo>
                      <a:pt x="867" y="508"/>
                    </a:lnTo>
                    <a:lnTo>
                      <a:pt x="871" y="491"/>
                    </a:lnTo>
                    <a:lnTo>
                      <a:pt x="872" y="473"/>
                    </a:lnTo>
                    <a:lnTo>
                      <a:pt x="873" y="454"/>
                    </a:lnTo>
                    <a:lnTo>
                      <a:pt x="874" y="437"/>
                    </a:lnTo>
                    <a:lnTo>
                      <a:pt x="874" y="43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A3A3A"/>
                  </a:gs>
                  <a:gs pos="100000">
                    <a:srgbClr val="5B5B5B"/>
                  </a:gs>
                </a:gsLst>
                <a:lin ang="162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8" name="Freeform 6">
                <a:extLst>
                  <a:ext uri="{FF2B5EF4-FFF2-40B4-BE49-F238E27FC236}">
                    <a16:creationId xmlns:a16="http://schemas.microsoft.com/office/drawing/2014/main" id="{99AE59BC-8736-43FA-B340-8096B34A30D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80684" y="4558296"/>
                <a:ext cx="397756" cy="866799"/>
              </a:xfrm>
              <a:custGeom>
                <a:avLst/>
                <a:gdLst/>
                <a:ahLst/>
                <a:cxnLst>
                  <a:cxn ang="0">
                    <a:pos x="601" y="0"/>
                  </a:cxn>
                  <a:cxn ang="0">
                    <a:pos x="1194" y="160"/>
                  </a:cxn>
                  <a:cxn ang="0">
                    <a:pos x="597" y="2602"/>
                  </a:cxn>
                  <a:cxn ang="0">
                    <a:pos x="0" y="160"/>
                  </a:cxn>
                  <a:cxn ang="0">
                    <a:pos x="601" y="0"/>
                  </a:cxn>
                </a:cxnLst>
                <a:rect l="0" t="0" r="r" b="b"/>
                <a:pathLst>
                  <a:path w="1194" h="2602">
                    <a:moveTo>
                      <a:pt x="601" y="0"/>
                    </a:moveTo>
                    <a:lnTo>
                      <a:pt x="1194" y="160"/>
                    </a:lnTo>
                    <a:lnTo>
                      <a:pt x="597" y="2602"/>
                    </a:lnTo>
                    <a:lnTo>
                      <a:pt x="0" y="160"/>
                    </a:lnTo>
                    <a:lnTo>
                      <a:pt x="601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5B9BD5"/>
                  </a:gs>
                  <a:gs pos="0">
                    <a:srgbClr val="5B9BD5">
                      <a:lumMod val="5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gradFill flip="none" rotWithShape="1">
                  <a:gsLst>
                    <a:gs pos="100000">
                      <a:srgbClr val="5B9BD5"/>
                    </a:gs>
                    <a:gs pos="56000">
                      <a:srgbClr val="44546A"/>
                    </a:gs>
                  </a:gsLst>
                  <a:lin ang="9000000" scaled="0"/>
                  <a:tileRect/>
                </a:gradFill>
                <a:round/>
                <a:headEnd/>
                <a:tailEnd/>
              </a:ln>
              <a:effectLst>
                <a:outerShdw blurRad="50800" dist="38100" dir="144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64" tIns="45732" rIns="91464" bIns="45732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pic>
        <p:nvPicPr>
          <p:cNvPr id="18" name="Grafik 17" descr="Ein Bild, das Gebäude, draußen, Haus, Bereich enthält.&#10;&#10;Automatisch generierte Beschreibung">
            <a:extLst>
              <a:ext uri="{FF2B5EF4-FFF2-40B4-BE49-F238E27FC236}">
                <a16:creationId xmlns:a16="http://schemas.microsoft.com/office/drawing/2014/main" id="{509982B9-3830-49E7-A41F-3C16E9ABD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175" y="2282341"/>
            <a:ext cx="2520000" cy="2520000"/>
          </a:xfrm>
          <a:custGeom>
            <a:avLst/>
            <a:gdLst>
              <a:gd name="connsiteX0" fmla="*/ 1980000 w 3960000"/>
              <a:gd name="connsiteY0" fmla="*/ 0 h 3960000"/>
              <a:gd name="connsiteX1" fmla="*/ 3960000 w 3960000"/>
              <a:gd name="connsiteY1" fmla="*/ 1980000 h 3960000"/>
              <a:gd name="connsiteX2" fmla="*/ 1980000 w 3960000"/>
              <a:gd name="connsiteY2" fmla="*/ 3960000 h 3960000"/>
              <a:gd name="connsiteX3" fmla="*/ 0 w 3960000"/>
              <a:gd name="connsiteY3" fmla="*/ 1980000 h 3960000"/>
              <a:gd name="connsiteX4" fmla="*/ 1980000 w 3960000"/>
              <a:gd name="connsiteY4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0000" h="3960000">
                <a:moveTo>
                  <a:pt x="1980000" y="0"/>
                </a:moveTo>
                <a:cubicBezTo>
                  <a:pt x="3073524" y="0"/>
                  <a:pt x="3960000" y="886476"/>
                  <a:pt x="3960000" y="1980000"/>
                </a:cubicBezTo>
                <a:cubicBezTo>
                  <a:pt x="3960000" y="3073524"/>
                  <a:pt x="3073524" y="3960000"/>
                  <a:pt x="1980000" y="3960000"/>
                </a:cubicBez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1AEECBF-F046-429B-95F6-807ACD221AF6}"/>
              </a:ext>
            </a:extLst>
          </p:cNvPr>
          <p:cNvSpPr txBox="1"/>
          <p:nvPr/>
        </p:nvSpPr>
        <p:spPr>
          <a:xfrm>
            <a:off x="5045212" y="3962836"/>
            <a:ext cx="1413657" cy="58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>
                <a:highlight>
                  <a:srgbClr val="D9D9D9"/>
                </a:highlight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Wahrnehmung</a:t>
            </a:r>
            <a:br>
              <a:rPr lang="de-DE" sz="1400" b="1" dirty="0">
                <a:highlight>
                  <a:srgbClr val="D9D9D9"/>
                </a:highlight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dirty="0">
                <a:highlight>
                  <a:srgbClr val="D9D9D9"/>
                </a:highlight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hoher Risiken</a:t>
            </a:r>
          </a:p>
        </p:txBody>
      </p:sp>
      <p:pic>
        <p:nvPicPr>
          <p:cNvPr id="22" name="Grafik 21" descr="Ein Bild, das Gebäude, Ziegelstein, draußen, Tür enthält.&#10;&#10;Automatisch generierte Beschreibung">
            <a:extLst>
              <a:ext uri="{FF2B5EF4-FFF2-40B4-BE49-F238E27FC236}">
                <a16:creationId xmlns:a16="http://schemas.microsoft.com/office/drawing/2014/main" id="{F9D29210-05AB-42B1-B1E9-0053877832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6914" y="1479370"/>
            <a:ext cx="2520000" cy="2520000"/>
          </a:xfrm>
          <a:custGeom>
            <a:avLst/>
            <a:gdLst>
              <a:gd name="connsiteX0" fmla="*/ 1980000 w 3960000"/>
              <a:gd name="connsiteY0" fmla="*/ 0 h 3960000"/>
              <a:gd name="connsiteX1" fmla="*/ 3960000 w 3960000"/>
              <a:gd name="connsiteY1" fmla="*/ 1980000 h 3960000"/>
              <a:gd name="connsiteX2" fmla="*/ 1980000 w 3960000"/>
              <a:gd name="connsiteY2" fmla="*/ 3960000 h 3960000"/>
              <a:gd name="connsiteX3" fmla="*/ 0 w 3960000"/>
              <a:gd name="connsiteY3" fmla="*/ 1980000 h 3960000"/>
              <a:gd name="connsiteX4" fmla="*/ 1980000 w 3960000"/>
              <a:gd name="connsiteY4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0000" h="3960000">
                <a:moveTo>
                  <a:pt x="1980000" y="0"/>
                </a:moveTo>
                <a:cubicBezTo>
                  <a:pt x="3073524" y="0"/>
                  <a:pt x="3960000" y="886476"/>
                  <a:pt x="3960000" y="1980000"/>
                </a:cubicBezTo>
                <a:cubicBezTo>
                  <a:pt x="3960000" y="3073524"/>
                  <a:pt x="3073524" y="3960000"/>
                  <a:pt x="1980000" y="3960000"/>
                </a:cubicBez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A801ECA-FFEC-46A9-BBEE-ACC14A17119E}"/>
              </a:ext>
            </a:extLst>
          </p:cNvPr>
          <p:cNvSpPr txBox="1"/>
          <p:nvPr/>
        </p:nvSpPr>
        <p:spPr>
          <a:xfrm>
            <a:off x="9174294" y="3067014"/>
            <a:ext cx="2045240" cy="58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ctr">
              <a:lnSpc>
                <a:spcPct val="120000"/>
              </a:lnSpc>
              <a:defRPr sz="1400">
                <a:highlight>
                  <a:srgbClr val="D9D9D9"/>
                </a:highlight>
                <a:latin typeface="Avenir Next LT Pro Demi" panose="020B0704020202020204" pitchFamily="34" charset="0"/>
              </a:defRPr>
            </a:lvl1pPr>
          </a:lstStyle>
          <a:p>
            <a:r>
              <a:rPr lang="de-DE" b="1" dirty="0">
                <a:ea typeface="Calibri" panose="020F0502020204030204" pitchFamily="34" charset="0"/>
                <a:cs typeface="Calibri" panose="020F0502020204030204" pitchFamily="34" charset="0"/>
              </a:rPr>
              <a:t>geringe Wirksamkeits-</a:t>
            </a:r>
            <a:br>
              <a:rPr lang="de-DE" b="1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 err="1">
                <a:ea typeface="Calibri" panose="020F0502020204030204" pitchFamily="34" charset="0"/>
                <a:cs typeface="Calibri" panose="020F0502020204030204" pitchFamily="34" charset="0"/>
              </a:rPr>
              <a:t>überzeugung</a:t>
            </a:r>
            <a:endParaRPr lang="de-DE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0AFE51-DF8A-FC56-0284-C2CF53B6C090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Herausforderungen sehen wir bei der Umsetzung der Eigenvorsorge?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#1 SELBSTWIRKSAMKEITSÜBERZEUGUNG STÄRKEN</a:t>
            </a:r>
          </a:p>
        </p:txBody>
      </p:sp>
    </p:spTree>
    <p:extLst>
      <p:ext uri="{BB962C8B-B14F-4D97-AF65-F5344CB8AC3E}">
        <p14:creationId xmlns:p14="http://schemas.microsoft.com/office/powerpoint/2010/main" val="68731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ebäude, Boden, Wand, Stein enthält.&#10;&#10;Automatisch generierte Beschreibung">
            <a:extLst>
              <a:ext uri="{FF2B5EF4-FFF2-40B4-BE49-F238E27FC236}">
                <a16:creationId xmlns:a16="http://schemas.microsoft.com/office/drawing/2014/main" id="{B81CE434-58E4-4444-99D8-D426107405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00" y="1700213"/>
            <a:ext cx="10800000" cy="460851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21639DB-486B-4BDB-B98F-48FF3D0B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75" y="1700213"/>
            <a:ext cx="10800000" cy="460851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t"/>
          <a:lstStyle/>
          <a:p>
            <a:pPr marL="342000" algn="r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endParaRPr lang="de-DE" sz="1600" b="1" kern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000" algn="r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</a:pPr>
            <a:endParaRPr lang="de-DE" sz="1600" b="1" kern="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36F1BC3-A36B-4AF4-92FF-4EFCF578EF51}"/>
              </a:ext>
            </a:extLst>
          </p:cNvPr>
          <p:cNvSpPr/>
          <p:nvPr/>
        </p:nvSpPr>
        <p:spPr>
          <a:xfrm>
            <a:off x="1463040" y="2122175"/>
            <a:ext cx="9631453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DE" sz="2000" b="1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die Eigenvorsorge zu unterstützen,</a:t>
            </a:r>
            <a:br>
              <a:rPr lang="de-DE" sz="2000" b="1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dürfen Empfehlungen für Bauvorsorgemaßnahmen nicht allgemein erfolgen,</a:t>
            </a:r>
            <a:br>
              <a:rPr lang="de-DE" sz="2000" b="1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sondern müssen sich auf die konkrete Gefährdung und</a:t>
            </a:r>
            <a:br>
              <a:rPr lang="de-DE" sz="2000" b="1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Schadensanfälligkeit des Gebäudes beziehen.</a:t>
            </a:r>
          </a:p>
          <a:p>
            <a:pPr algn="r">
              <a:lnSpc>
                <a:spcPct val="150000"/>
              </a:lnSpc>
            </a:pPr>
            <a:endParaRPr lang="de-DE" sz="2000" b="1" dirty="0">
              <a:solidFill>
                <a:schemeClr val="bg1"/>
              </a:solidFill>
              <a:latin typeface="Daytona" panose="020B0604030500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8179C77-6E0C-46D4-AB93-546550068CB8}"/>
              </a:ext>
            </a:extLst>
          </p:cNvPr>
          <p:cNvSpPr txBox="1"/>
          <p:nvPr/>
        </p:nvSpPr>
        <p:spPr>
          <a:xfrm>
            <a:off x="9256461" y="5890795"/>
            <a:ext cx="22397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Bildquelle: EKH-Pictures – Stock.Adobe.com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35FE87D-F910-4D31-A08E-F571017D57A9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Herausforderungen sehen wir bei der Umsetzung der Eigenvorsorge?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 OBJEKTKONKRETE LÖSUNGEN ANBIETEN</a:t>
            </a:r>
          </a:p>
        </p:txBody>
      </p:sp>
    </p:spTree>
    <p:extLst>
      <p:ext uri="{BB962C8B-B14F-4D97-AF65-F5344CB8AC3E}">
        <p14:creationId xmlns:p14="http://schemas.microsoft.com/office/powerpoint/2010/main" val="464095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8179C77-6E0C-46D4-AB93-546550068CB8}"/>
              </a:ext>
            </a:extLst>
          </p:cNvPr>
          <p:cNvSpPr txBox="1"/>
          <p:nvPr/>
        </p:nvSpPr>
        <p:spPr>
          <a:xfrm>
            <a:off x="9256461" y="5890795"/>
            <a:ext cx="22397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Bildquelle: EKH-Pictures – Stock.Adobe.com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35FE87D-F910-4D31-A08E-F571017D57A9}"/>
              </a:ext>
            </a:extLst>
          </p:cNvPr>
          <p:cNvSpPr txBox="1">
            <a:spLocks/>
          </p:cNvSpPr>
          <p:nvPr/>
        </p:nvSpPr>
        <p:spPr bwMode="auto">
          <a:xfrm>
            <a:off x="720000" y="936000"/>
            <a:ext cx="1077667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 Herausforderungen sehen wir bei der Umsetzung der Eigenvorsorge?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#3 FINANZIELLE ANREIZE SETZEN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B278005-9704-A5FD-7A24-23FBE4D5FE82}"/>
              </a:ext>
            </a:extLst>
          </p:cNvPr>
          <p:cNvSpPr/>
          <p:nvPr/>
        </p:nvSpPr>
        <p:spPr bwMode="auto">
          <a:xfrm>
            <a:off x="701998" y="1700213"/>
            <a:ext cx="7370285" cy="4607999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45720" numCol="1" rtlCol="0" anchor="ctr" anchorCtr="0" compatLnSpc="1">
            <a:prstTxWarp prst="textNoShape">
              <a:avLst/>
            </a:prstTxWarp>
          </a:bodyPr>
          <a:lstStyle/>
          <a:p>
            <a:pPr marL="269875">
              <a:lnSpc>
                <a:spcPct val="120000"/>
              </a:lnSpc>
              <a:spcAft>
                <a:spcPts val="1200"/>
              </a:spcAft>
              <a:tabLst>
                <a:tab pos="715963" algn="l"/>
              </a:tabLst>
            </a:pP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6A57FA-FE66-9C4D-166A-A5BAD2A519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778" y="1700212"/>
            <a:ext cx="3247897" cy="460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2BCB525-3132-3AD8-EB04-A726CEEC8B0A}"/>
              </a:ext>
            </a:extLst>
          </p:cNvPr>
          <p:cNvSpPr txBox="1"/>
          <p:nvPr/>
        </p:nvSpPr>
        <p:spPr>
          <a:xfrm>
            <a:off x="1005312" y="2805445"/>
            <a:ext cx="6763656" cy="2149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de-DE" sz="1600" b="0" i="0" u="none" strike="noStrike" baseline="0" dirty="0">
                <a:solidFill>
                  <a:srgbClr val="000000"/>
                </a:solidFill>
                <a:latin typeface="Avenir Next LT Pro" panose="020B0504020202020204" pitchFamily="34" charset="0"/>
              </a:rPr>
              <a:t>Förderprogramme auflegen, die sich explizit an 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Avenir Next LT Pro Demi" panose="020B0704020202020204" pitchFamily="34" charset="0"/>
              </a:rPr>
              <a:t>private Haushalte 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Avenir Next LT Pro" panose="020B0504020202020204" pitchFamily="34" charset="0"/>
              </a:rPr>
              <a:t>und die (potentiell) betroffenen Bürger*innen richten</a:t>
            </a:r>
          </a:p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de-DE" sz="1600" b="0" i="0" u="none" strike="noStrike" baseline="0" dirty="0">
                <a:solidFill>
                  <a:srgbClr val="000000"/>
                </a:solidFill>
                <a:latin typeface="Avenir Next LT Pro" panose="020B0504020202020204" pitchFamily="34" charset="0"/>
              </a:rPr>
              <a:t>Richtlinie des Sächsischen Staatsministeriums für Energie, Klimaschutz, Umwelt und Landwirtschaft zur Förderung von Maßnahmen zur privaten Hochwassereigenvorsorge (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Avenir Next LT Pro Demi" panose="020B0704020202020204" pitchFamily="34" charset="0"/>
              </a:rPr>
              <a:t>Förderrichtlinie private Hochwassereigenvorsorge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Avenir Next LT Pro" panose="020B0504020202020204" pitchFamily="34" charset="0"/>
              </a:rPr>
              <a:t> – FRL </a:t>
            </a:r>
            <a:r>
              <a:rPr lang="de-DE" sz="1600" b="0" i="0" u="none" strike="noStrike" baseline="0" dirty="0" err="1">
                <a:solidFill>
                  <a:srgbClr val="000000"/>
                </a:solidFill>
                <a:latin typeface="Avenir Next LT Pro" panose="020B0504020202020204" pitchFamily="34" charset="0"/>
              </a:rPr>
              <a:t>pHWEV</a:t>
            </a:r>
            <a:r>
              <a:rPr lang="de-DE" sz="1600" b="0" i="0" u="none" strike="noStrike" baseline="0" dirty="0">
                <a:solidFill>
                  <a:srgbClr val="000000"/>
                </a:solidFill>
                <a:latin typeface="Avenir Next LT Pro" panose="020B0504020202020204" pitchFamily="34" charset="0"/>
              </a:rPr>
              <a:t>/2021) vom 02.11.2021 </a:t>
            </a:r>
            <a:endParaRPr lang="de-DE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6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C28CBE5-6E41-CBB1-6BF6-F6E4333D6639}"/>
              </a:ext>
            </a:extLst>
          </p:cNvPr>
          <p:cNvSpPr/>
          <p:nvPr/>
        </p:nvSpPr>
        <p:spPr>
          <a:xfrm>
            <a:off x="697687" y="2956589"/>
            <a:ext cx="3240000" cy="720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Informationsveranstaltungen</a:t>
            </a:r>
            <a:b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Sachsen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75AAE0E-7D09-B248-213B-28037EAA868B}"/>
              </a:ext>
            </a:extLst>
          </p:cNvPr>
          <p:cNvSpPr/>
          <p:nvPr/>
        </p:nvSpPr>
        <p:spPr>
          <a:xfrm>
            <a:off x="697687" y="4211303"/>
            <a:ext cx="3240000" cy="720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Tage der offenen Tür im BDZ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21C3D0C-9A59-6C56-CE29-1C1469F53891}"/>
              </a:ext>
            </a:extLst>
          </p:cNvPr>
          <p:cNvSpPr/>
          <p:nvPr/>
        </p:nvSpPr>
        <p:spPr>
          <a:xfrm>
            <a:off x="8245239" y="2956589"/>
            <a:ext cx="3240000" cy="720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Hochwasserschutztour  Verbraucherzentrale Sachsen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807D1FF-7735-4646-2A39-AFA1A933A5E4}"/>
              </a:ext>
            </a:extLst>
          </p:cNvPr>
          <p:cNvSpPr/>
          <p:nvPr/>
        </p:nvSpPr>
        <p:spPr>
          <a:xfrm>
            <a:off x="8245239" y="4211303"/>
            <a:ext cx="3240000" cy="720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Teilnahme an Messen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3AF074D-FF2D-7325-1B38-05FC4FC6C686}"/>
              </a:ext>
            </a:extLst>
          </p:cNvPr>
          <p:cNvSpPr/>
          <p:nvPr/>
        </p:nvSpPr>
        <p:spPr>
          <a:xfrm>
            <a:off x="4535154" y="5466017"/>
            <a:ext cx="3117123" cy="845626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Film</a:t>
            </a:r>
            <a:b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„Hochwassereigenvorsorge Sachsen“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428079B-D689-F006-9E4B-40B906CB5A4D}"/>
              </a:ext>
            </a:extLst>
          </p:cNvPr>
          <p:cNvSpPr/>
          <p:nvPr/>
        </p:nvSpPr>
        <p:spPr>
          <a:xfrm>
            <a:off x="4476004" y="1701875"/>
            <a:ext cx="3240000" cy="720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Beratung persönlich, telefonisch,</a:t>
            </a:r>
            <a:b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E- Mail und über die Website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F6153B5-4CF4-A4AF-5B7D-89F1D80200A0}"/>
              </a:ext>
            </a:extLst>
          </p:cNvPr>
          <p:cNvSpPr/>
          <p:nvPr/>
        </p:nvSpPr>
        <p:spPr bwMode="auto">
          <a:xfrm>
            <a:off x="4476004" y="2645314"/>
            <a:ext cx="3240000" cy="2597263"/>
          </a:xfrm>
          <a:prstGeom prst="ellipse">
            <a:avLst/>
          </a:prstGeom>
          <a:solidFill>
            <a:srgbClr val="8BADD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35001" latinLnBrk="0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355609" algn="l"/>
              </a:tabLst>
            </a:pPr>
            <a:r>
              <a:rPr lang="de-DE" sz="1400" b="1" cap="small" spc="7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Informationsvorsorge</a:t>
            </a:r>
          </a:p>
          <a:p>
            <a:pPr marL="0" marR="0" indent="0" algn="ctr" defTabSz="535001" latinLnBrk="0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355609" algn="l"/>
              </a:tabLst>
            </a:pPr>
            <a:r>
              <a:rPr lang="de-DE" sz="1400" b="1" cap="small" spc="7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Bauvorsorge</a:t>
            </a:r>
          </a:p>
          <a:p>
            <a:pPr marL="0" marR="0" indent="0" algn="ctr" defTabSz="535001" latinLnBrk="0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355609" algn="l"/>
              </a:tabLst>
            </a:pPr>
            <a:r>
              <a:rPr lang="de-DE" sz="1400" b="1" cap="small" spc="7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Risikovorsorge</a:t>
            </a:r>
          </a:p>
          <a:p>
            <a:pPr marL="0" marR="0" indent="0" algn="ctr" defTabSz="535001" latinLnBrk="0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355609" algn="l"/>
              </a:tabLst>
            </a:pPr>
            <a:r>
              <a:rPr lang="de-DE" sz="1400" b="1" cap="small" spc="7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Verhaltensvorsorge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47E4EFE-DD94-B8A3-CE5F-C4DA566F6F85}"/>
              </a:ext>
            </a:extLst>
          </p:cNvPr>
          <p:cNvSpPr txBox="1">
            <a:spLocks/>
          </p:cNvSpPr>
          <p:nvPr/>
        </p:nvSpPr>
        <p:spPr bwMode="auto">
          <a:xfrm>
            <a:off x="702000" y="936000"/>
            <a:ext cx="97374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kern="0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sind die Tätigkeitsfelder des Kompetenzzentrums Hochwassereigenvorsorge Sachsen?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#1 INFORMATION UND BERATUNG</a:t>
            </a:r>
          </a:p>
        </p:txBody>
      </p:sp>
    </p:spTree>
    <p:extLst>
      <p:ext uri="{BB962C8B-B14F-4D97-AF65-F5344CB8AC3E}">
        <p14:creationId xmlns:p14="http://schemas.microsoft.com/office/powerpoint/2010/main" val="312341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A87F677E-2CC0-BE29-FDD4-6DD34E5C91E4}"/>
              </a:ext>
            </a:extLst>
          </p:cNvPr>
          <p:cNvSpPr txBox="1"/>
          <p:nvPr/>
        </p:nvSpPr>
        <p:spPr>
          <a:xfrm>
            <a:off x="8795913" y="4692571"/>
            <a:ext cx="2700762" cy="1623330"/>
          </a:xfrm>
          <a:prstGeom prst="rect">
            <a:avLst/>
          </a:prstGeom>
          <a:solidFill>
            <a:srgbClr val="A1D9F7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>
              <a:lnSpc>
                <a:spcPct val="120000"/>
              </a:lnSpc>
              <a:defRPr sz="140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de-DE" dirty="0">
                <a:latin typeface="Avenir Next LT Pro" panose="020B0504020202020204" pitchFamily="34" charset="0"/>
              </a:rPr>
              <a:t>Ausstellungsfläche zu Technologien der baulichen Hochwasservorsorge</a:t>
            </a:r>
          </a:p>
          <a:p>
            <a:r>
              <a:rPr lang="de-DE" dirty="0">
                <a:latin typeface="Avenir Next LT Pro" panose="020B0504020202020204" pitchFamily="34" charset="0"/>
              </a:rPr>
              <a:t>(z.B. Dammbalkensysteme, </a:t>
            </a:r>
            <a:r>
              <a:rPr lang="de-DE" dirty="0" err="1">
                <a:latin typeface="Avenir Next LT Pro" panose="020B0504020202020204" pitchFamily="34" charset="0"/>
              </a:rPr>
              <a:t>Flutbox</a:t>
            </a:r>
            <a:r>
              <a:rPr lang="de-DE" dirty="0">
                <a:latin typeface="Avenir Next LT Pro" panose="020B0504020202020204" pitchFamily="34" charset="0"/>
              </a:rPr>
              <a:t>, Schlauchliner)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B8E5586-2AA0-B041-343B-FEF36B90742B}"/>
              </a:ext>
            </a:extLst>
          </p:cNvPr>
          <p:cNvSpPr txBox="1"/>
          <p:nvPr/>
        </p:nvSpPr>
        <p:spPr>
          <a:xfrm>
            <a:off x="744588" y="2735895"/>
            <a:ext cx="2700762" cy="738664"/>
          </a:xfrm>
          <a:prstGeom prst="rect">
            <a:avLst/>
          </a:prstGeom>
          <a:solidFill>
            <a:srgbClr val="A1D9F7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algn="ctr">
              <a:lnSpc>
                <a:spcPct val="120000"/>
              </a:lnSpc>
              <a:def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algn="l"/>
            <a:r>
              <a:rPr lang="de-DE" sz="1400" dirty="0">
                <a:latin typeface="Avenir Next LT Pro" panose="020B0504020202020204" pitchFamily="34" charset="0"/>
              </a:rPr>
              <a:t>Verschiedene Vorsorge-</a:t>
            </a:r>
            <a:r>
              <a:rPr lang="de-DE" sz="1400" dirty="0" err="1">
                <a:latin typeface="Avenir Next LT Pro" panose="020B0504020202020204" pitchFamily="34" charset="0"/>
              </a:rPr>
              <a:t>maßnahmen</a:t>
            </a:r>
            <a:r>
              <a:rPr lang="de-DE" sz="1400" dirty="0">
                <a:latin typeface="Avenir Next LT Pro" panose="020B0504020202020204" pitchFamily="34" charset="0"/>
              </a:rPr>
              <a:t> im Modell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0D1CC6B-2978-DC73-6FDE-2C0884B35F0F}"/>
              </a:ext>
            </a:extLst>
          </p:cNvPr>
          <p:cNvSpPr txBox="1"/>
          <p:nvPr/>
        </p:nvSpPr>
        <p:spPr>
          <a:xfrm>
            <a:off x="8812371" y="1826364"/>
            <a:ext cx="2700000" cy="330668"/>
          </a:xfrm>
          <a:prstGeom prst="rect">
            <a:avLst/>
          </a:prstGeom>
          <a:solidFill>
            <a:srgbClr val="A1D9F7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>
              <a:lnSpc>
                <a:spcPct val="120000"/>
              </a:lnSpc>
              <a:defRPr sz="140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de-DE" dirty="0">
                <a:latin typeface="Avenir Next LT Pro" panose="020B0504020202020204" pitchFamily="34" charset="0"/>
              </a:rPr>
              <a:t>Installationen am Gebäude 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6B0F853-C70E-79E6-E30C-5E5A9E1A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960" y="2548218"/>
            <a:ext cx="385986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1732641-F178-15F5-E44B-F94C9BC24CF0}"/>
              </a:ext>
            </a:extLst>
          </p:cNvPr>
          <p:cNvSpPr txBox="1"/>
          <p:nvPr/>
        </p:nvSpPr>
        <p:spPr>
          <a:xfrm>
            <a:off x="4555892" y="5631462"/>
            <a:ext cx="313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ＭＳ Ｐゴシック" charset="-128"/>
              </a:rPr>
              <a:t>Standort: BDZ e.V. in Leipzig/Leutzsch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913FC24-2CC3-D5D3-6467-09D997E9E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609" y="2135388"/>
            <a:ext cx="2700762" cy="17984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D58FC3-D224-0DBE-2601-16B411193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88" y="3474559"/>
            <a:ext cx="2700762" cy="179847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1F7D05A-694D-0F15-2BD2-50479D317F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543" y="5096640"/>
            <a:ext cx="396001" cy="432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1EA24EF-49A8-F429-24E5-296B7FD6F2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721" y="4618177"/>
            <a:ext cx="396001" cy="432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8321857-6E6C-CFB6-7812-1B2763612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2434" y="1422311"/>
            <a:ext cx="396274" cy="4328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E42E054-661A-29F8-9651-F7452A3588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162" y="2342756"/>
            <a:ext cx="396274" cy="4267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F72E75E-7943-6E86-4B1D-278DAE59DF2A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226" y="3879978"/>
            <a:ext cx="396000" cy="432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3852C29-A520-A33A-E0B9-B7592AAC6C43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434" y="4325977"/>
            <a:ext cx="396000" cy="432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0449AB8-CB85-3DF3-54A5-0DFCBB77E410}"/>
              </a:ext>
            </a:extLst>
          </p:cNvPr>
          <p:cNvSpPr txBox="1">
            <a:spLocks/>
          </p:cNvSpPr>
          <p:nvPr/>
        </p:nvSpPr>
        <p:spPr bwMode="auto">
          <a:xfrm>
            <a:off x="702000" y="936000"/>
            <a:ext cx="975264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sind die Tätigkeitsfelder des Kompetenzzentrums Hochwassereigenvorsorge Sachsen?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 AUSSTELLUNG</a:t>
            </a:r>
          </a:p>
        </p:txBody>
      </p:sp>
    </p:spTree>
    <p:extLst>
      <p:ext uri="{BB962C8B-B14F-4D97-AF65-F5344CB8AC3E}">
        <p14:creationId xmlns:p14="http://schemas.microsoft.com/office/powerpoint/2010/main" val="899906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4B18B4C-7F5D-2F76-188E-3566C8516F19}"/>
              </a:ext>
            </a:extLst>
          </p:cNvPr>
          <p:cNvSpPr/>
          <p:nvPr/>
        </p:nvSpPr>
        <p:spPr bwMode="auto">
          <a:xfrm>
            <a:off x="701999" y="1700213"/>
            <a:ext cx="7293370" cy="4607999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45720" numCol="1" rtlCol="0" anchor="ctr" anchorCtr="0" compatLnSpc="1">
            <a:prstTxWarp prst="textNoShape">
              <a:avLst/>
            </a:prstTxWarp>
          </a:bodyPr>
          <a:lstStyle/>
          <a:p>
            <a:pPr marL="269875">
              <a:lnSpc>
                <a:spcPct val="120000"/>
              </a:lnSpc>
              <a:spcAft>
                <a:spcPts val="1200"/>
              </a:spcAft>
              <a:tabLst>
                <a:tab pos="715963" algn="l"/>
              </a:tabLst>
            </a:pP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061E66-7EC0-28BB-E8CC-E6AC1DFFB8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146" y="1700212"/>
            <a:ext cx="3260529" cy="460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07F575B-C887-8764-4919-7FB6B3D3346D}"/>
              </a:ext>
            </a:extLst>
          </p:cNvPr>
          <p:cNvSpPr txBox="1"/>
          <p:nvPr/>
        </p:nvSpPr>
        <p:spPr>
          <a:xfrm>
            <a:off x="1768546" y="2133634"/>
            <a:ext cx="5160277" cy="2457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2400"/>
              </a:spcAft>
            </a:pP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Sachkundelehrgang zur Erstellung eines Hochwasservorsorgeausweises für</a:t>
            </a:r>
            <a:b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Wohn- und Nichtwohngebäude</a:t>
            </a:r>
          </a:p>
          <a:p>
            <a:pPr algn="ctr">
              <a:lnSpc>
                <a:spcPct val="120000"/>
              </a:lnSpc>
              <a:spcAft>
                <a:spcPts val="2400"/>
              </a:spcAft>
            </a:pP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Lehrgänge bisher durchgeführt</a:t>
            </a:r>
          </a:p>
          <a:p>
            <a:pPr algn="ctr">
              <a:lnSpc>
                <a:spcPct val="120000"/>
              </a:lnSpc>
              <a:spcAft>
                <a:spcPts val="2400"/>
              </a:spcAft>
            </a:pP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 der Sachkundigen</a:t>
            </a:r>
            <a:b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(www.bdz-hochwassereigenvorsorge.de)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BA85235-3132-0922-F3AA-944F8542225A}"/>
              </a:ext>
            </a:extLst>
          </p:cNvPr>
          <p:cNvSpPr/>
          <p:nvPr/>
        </p:nvSpPr>
        <p:spPr>
          <a:xfrm>
            <a:off x="2198913" y="5033496"/>
            <a:ext cx="4299542" cy="913557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de-DE" sz="16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Aktueller Stand:</a:t>
            </a:r>
            <a:br>
              <a:rPr lang="de-DE" sz="16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b="1" dirty="0">
                <a:solidFill>
                  <a:schemeClr val="tx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Sachkundige in Sachsen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3DA7DE6-97E6-26BA-4D78-53A3C23F4D73}"/>
              </a:ext>
            </a:extLst>
          </p:cNvPr>
          <p:cNvSpPr txBox="1">
            <a:spLocks/>
          </p:cNvSpPr>
          <p:nvPr/>
        </p:nvSpPr>
        <p:spPr bwMode="auto">
          <a:xfrm>
            <a:off x="702000" y="936000"/>
            <a:ext cx="949864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sind die Tätigkeitsfelder des Kompetenzzentrums Hochwassereigenvorsorge Sachsen?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#3 AUSBILDUNG VON SACHKUNDIGEN</a:t>
            </a:r>
          </a:p>
        </p:txBody>
      </p:sp>
    </p:spTree>
    <p:extLst>
      <p:ext uri="{BB962C8B-B14F-4D97-AF65-F5344CB8AC3E}">
        <p14:creationId xmlns:p14="http://schemas.microsoft.com/office/powerpoint/2010/main" val="260999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6AABB29-BBD2-1BCC-AD39-70CA18E068FC}"/>
              </a:ext>
            </a:extLst>
          </p:cNvPr>
          <p:cNvSpPr/>
          <p:nvPr/>
        </p:nvSpPr>
        <p:spPr bwMode="auto">
          <a:xfrm>
            <a:off x="6173879" y="2387349"/>
            <a:ext cx="5316122" cy="3920864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45720" numCol="1" rtlCol="0" anchor="ctr" anchorCtr="0" compatLnSpc="1">
            <a:prstTxWarp prst="textNoShape">
              <a:avLst/>
            </a:prstTxWarp>
          </a:bodyPr>
          <a:lstStyle/>
          <a:p>
            <a:pPr marL="269875">
              <a:lnSpc>
                <a:spcPct val="120000"/>
              </a:lnSpc>
              <a:spcAft>
                <a:spcPts val="1200"/>
              </a:spcAft>
              <a:tabLst>
                <a:tab pos="715963" algn="l"/>
              </a:tabLst>
            </a:pPr>
            <a:endParaRPr kumimoji="0" lang="de-DE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 LT Pro" panose="020B05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ACC240B-C706-8E63-1EFD-E91350BAE853}"/>
              </a:ext>
            </a:extLst>
          </p:cNvPr>
          <p:cNvSpPr/>
          <p:nvPr/>
        </p:nvSpPr>
        <p:spPr bwMode="auto">
          <a:xfrm>
            <a:off x="701999" y="2387349"/>
            <a:ext cx="5316122" cy="3920863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45720" numCol="1" rtlCol="0" anchor="ctr" anchorCtr="0" compatLnSpc="1">
            <a:prstTxWarp prst="textNoShape">
              <a:avLst/>
            </a:prstTxWarp>
          </a:bodyPr>
          <a:lstStyle/>
          <a:p>
            <a:pPr marL="269875">
              <a:lnSpc>
                <a:spcPct val="120000"/>
              </a:lnSpc>
              <a:spcAft>
                <a:spcPts val="1200"/>
              </a:spcAft>
              <a:tabLst>
                <a:tab pos="715963" algn="l"/>
              </a:tabLst>
            </a:pPr>
            <a:endParaRPr kumimoji="0" lang="de-DE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 LT Pro" panose="020B05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8333A41-1775-6F1E-D5D3-07785398A38A}"/>
              </a:ext>
            </a:extLst>
          </p:cNvPr>
          <p:cNvSpPr/>
          <p:nvPr/>
        </p:nvSpPr>
        <p:spPr>
          <a:xfrm>
            <a:off x="1379588" y="2486447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Hochwasserrisikomanagement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9AAD6E6-C597-2623-277B-8F159BC664D6}"/>
              </a:ext>
            </a:extLst>
          </p:cNvPr>
          <p:cNvSpPr/>
          <p:nvPr/>
        </p:nvSpPr>
        <p:spPr>
          <a:xfrm>
            <a:off x="1378164" y="3165008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hydraulische Grundlagen und</a:t>
            </a:r>
            <a:b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hydrodynamische Modelle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C319FB5-FACB-E7C8-C97E-2EF11A02651B}"/>
              </a:ext>
            </a:extLst>
          </p:cNvPr>
          <p:cNvSpPr/>
          <p:nvPr/>
        </p:nvSpPr>
        <p:spPr>
          <a:xfrm>
            <a:off x="1379284" y="5098961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Hochwasservorsorgeausweis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6EE5FE0-77EA-CBC1-837C-8314C1400D99}"/>
              </a:ext>
            </a:extLst>
          </p:cNvPr>
          <p:cNvSpPr/>
          <p:nvPr/>
        </p:nvSpPr>
        <p:spPr>
          <a:xfrm>
            <a:off x="1378444" y="3809659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bautechnische und</a:t>
            </a:r>
            <a:b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haustechnische Grundlagen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2AE76EC-9E2A-86B7-2433-5D88CE017DEE}"/>
              </a:ext>
            </a:extLst>
          </p:cNvPr>
          <p:cNvSpPr/>
          <p:nvPr/>
        </p:nvSpPr>
        <p:spPr>
          <a:xfrm>
            <a:off x="1379563" y="5743613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Bauvorsorge aus Sicht der Versicherung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B102690-C2FD-0908-0996-288FAE651929}"/>
              </a:ext>
            </a:extLst>
          </p:cNvPr>
          <p:cNvSpPr/>
          <p:nvPr/>
        </p:nvSpPr>
        <p:spPr>
          <a:xfrm>
            <a:off x="1379004" y="4454310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Hochwasserschutz-/</a:t>
            </a:r>
            <a:b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Hochwasservorsorgekonzepte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04D717E-9410-8353-7D5E-6A9162484DD9}"/>
              </a:ext>
            </a:extLst>
          </p:cNvPr>
          <p:cNvSpPr/>
          <p:nvPr/>
        </p:nvSpPr>
        <p:spPr>
          <a:xfrm>
            <a:off x="6885857" y="2486447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Baukonstruktion und Bauvorsorge</a:t>
            </a: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525D342-C05D-10FF-BCCC-3C7F0D0FD540}"/>
              </a:ext>
            </a:extLst>
          </p:cNvPr>
          <p:cNvSpPr/>
          <p:nvPr/>
        </p:nvSpPr>
        <p:spPr>
          <a:xfrm>
            <a:off x="6885857" y="3142401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technische Gebäudeausrüstung und deren Anpassung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A8158A6-8C03-D7A9-EC3A-B844A8527FCD}"/>
              </a:ext>
            </a:extLst>
          </p:cNvPr>
          <p:cNvSpPr/>
          <p:nvPr/>
        </p:nvSpPr>
        <p:spPr>
          <a:xfrm>
            <a:off x="6885857" y="3798355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Objektschutz und Objektmanagement </a:t>
            </a: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B24E58E-B50E-9D53-5C46-938A2B73B86E}"/>
              </a:ext>
            </a:extLst>
          </p:cNvPr>
          <p:cNvSpPr/>
          <p:nvPr/>
        </p:nvSpPr>
        <p:spPr>
          <a:xfrm>
            <a:off x="6885857" y="4454310"/>
            <a:ext cx="4464000" cy="468000"/>
          </a:xfrm>
          <a:prstGeom prst="rect">
            <a:avLst/>
          </a:prstGeom>
          <a:solidFill>
            <a:srgbClr val="A1D9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Versicherung von Überflutungsschäden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EDAF1E9-54DD-42C9-5E53-E4ECDCC18C0A}"/>
              </a:ext>
            </a:extLst>
          </p:cNvPr>
          <p:cNvSpPr txBox="1"/>
          <p:nvPr/>
        </p:nvSpPr>
        <p:spPr>
          <a:xfrm>
            <a:off x="823619" y="2486447"/>
            <a:ext cx="400110" cy="3725166"/>
          </a:xfrm>
          <a:prstGeom prst="rect">
            <a:avLst/>
          </a:prstGeom>
          <a:solidFill>
            <a:srgbClr val="8BADD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pPr algn="ctr"/>
            <a:r>
              <a:rPr lang="de-DE" sz="14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Wohngebäude (5 Tage)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3D9FC79-33B5-4842-5020-F5B0D9BCBC07}"/>
              </a:ext>
            </a:extLst>
          </p:cNvPr>
          <p:cNvSpPr txBox="1"/>
          <p:nvPr/>
        </p:nvSpPr>
        <p:spPr>
          <a:xfrm>
            <a:off x="6348413" y="2486447"/>
            <a:ext cx="400110" cy="2435863"/>
          </a:xfrm>
          <a:prstGeom prst="rect">
            <a:avLst/>
          </a:prstGeom>
          <a:solidFill>
            <a:srgbClr val="8BADD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>
            <a:defPPr>
              <a:defRPr lang="de-DE"/>
            </a:defPPr>
            <a:lvl1pPr algn="ctr">
              <a:defRPr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sz="1400" dirty="0">
                <a:latin typeface="Avenir Next LT Pro Demi" panose="020B0704020202020204" pitchFamily="34" charset="0"/>
              </a:rPr>
              <a:t>Nichtwohngebäude (3 Tage)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611E238-ECD1-EA63-0F7F-E64CEB7AF271}"/>
              </a:ext>
            </a:extLst>
          </p:cNvPr>
          <p:cNvSpPr/>
          <p:nvPr/>
        </p:nvSpPr>
        <p:spPr bwMode="auto">
          <a:xfrm>
            <a:off x="701999" y="1704785"/>
            <a:ext cx="10801350" cy="585396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</a:pPr>
            <a:r>
              <a:rPr lang="de-DE" sz="14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Fachleute mit ingenieurtechnischer Ausrichtung (Bauingenieurwesen, Siedlungswasserwirtschaft); </a:t>
            </a:r>
          </a:p>
          <a:p>
            <a:pPr algn="ctr">
              <a:lnSpc>
                <a:spcPct val="120000"/>
              </a:lnSpc>
            </a:pPr>
            <a:r>
              <a:rPr lang="de-DE" sz="1400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Meister und Techniker mit entsprechender Ausbildung</a:t>
            </a:r>
          </a:p>
        </p:txBody>
      </p:sp>
      <p:sp>
        <p:nvSpPr>
          <p:cNvPr id="49" name="Titel 1">
            <a:extLst>
              <a:ext uri="{FF2B5EF4-FFF2-40B4-BE49-F238E27FC236}">
                <a16:creationId xmlns:a16="http://schemas.microsoft.com/office/drawing/2014/main" id="{8D6F98A9-7037-4B9B-EBE3-01EE3A9CFD49}"/>
              </a:ext>
            </a:extLst>
          </p:cNvPr>
          <p:cNvSpPr txBox="1">
            <a:spLocks/>
          </p:cNvSpPr>
          <p:nvPr/>
        </p:nvSpPr>
        <p:spPr bwMode="auto">
          <a:xfrm>
            <a:off x="702000" y="936000"/>
            <a:ext cx="1025048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35001">
              <a:tabLst>
                <a:tab pos="355609" algn="l"/>
              </a:tabLst>
            </a:pPr>
            <a:r>
              <a:rPr lang="de-DE" sz="1600" b="1" dirty="0">
                <a:latin typeface="Avenir Next LT Pro Demi" panose="020B07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sind die Tätigkeitsfelder des Kompetenzzentrums Hochwassereigenvorsorge Sachsen?</a:t>
            </a:r>
          </a:p>
          <a:p>
            <a:pPr defTabSz="535001">
              <a:spcBef>
                <a:spcPts val="600"/>
              </a:spcBef>
              <a:tabLst>
                <a:tab pos="355609" algn="l"/>
              </a:tabLst>
            </a:pPr>
            <a:r>
              <a:rPr lang="de-DE" sz="1400" cap="small" spc="70" dirty="0">
                <a:solidFill>
                  <a:srgbClr val="595B5A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#3 AUSBILDUNG VON SACHKUNDIGEN</a:t>
            </a:r>
          </a:p>
        </p:txBody>
      </p:sp>
    </p:spTree>
    <p:extLst>
      <p:ext uri="{BB962C8B-B14F-4D97-AF65-F5344CB8AC3E}">
        <p14:creationId xmlns:p14="http://schemas.microsoft.com/office/powerpoint/2010/main" val="140684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21" grpId="0" animBg="1"/>
      <p:bldP spid="25" grpId="0" animBg="1"/>
      <p:bldP spid="26" grpId="0" animBg="1"/>
      <p:bldP spid="31" grpId="0" animBg="1"/>
      <p:bldP spid="32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Powerpoint_Vorlage">
  <a:themeElements>
    <a:clrScheme name="Benutzerdefiniert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99B1C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Powerpoint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Vorla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Vorlag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Vorlag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1687</Words>
  <Application>Microsoft Office PowerPoint</Application>
  <PresentationFormat>Breitbild</PresentationFormat>
  <Paragraphs>272</Paragraphs>
  <Slides>27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8" baseType="lpstr">
      <vt:lpstr>Arial</vt:lpstr>
      <vt:lpstr>Calibri</vt:lpstr>
      <vt:lpstr>Avenir Next LT Pro Demi</vt:lpstr>
      <vt:lpstr>Daytona</vt:lpstr>
      <vt:lpstr>Symbol</vt:lpstr>
      <vt:lpstr>Lato</vt:lpstr>
      <vt:lpstr>Avenir Next LT Pro Light</vt:lpstr>
      <vt:lpstr>Calibri Light</vt:lpstr>
      <vt:lpstr>Avenir Next LT Pro</vt:lpstr>
      <vt:lpstr>Powerpoint_Vorlage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Golz</dc:creator>
  <cp:lastModifiedBy>Sebastian Golz</cp:lastModifiedBy>
  <cp:revision>357</cp:revision>
  <dcterms:created xsi:type="dcterms:W3CDTF">2020-10-31T10:24:42Z</dcterms:created>
  <dcterms:modified xsi:type="dcterms:W3CDTF">2023-06-04T14:22:27Z</dcterms:modified>
</cp:coreProperties>
</file>